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46.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_rels/notesSlide46.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media/image13.png" ContentType="image/png"/>
  <Override PartName="/ppt/media/image8.png" ContentType="image/png"/>
  <Override PartName="/ppt/media/image2.png" ContentType="image/png"/>
  <Override PartName="/ppt/media/image30.png" ContentType="image/png"/>
  <Override PartName="/ppt/media/image3.png" ContentType="image/png"/>
  <Override PartName="/ppt/media/image5.png" ContentType="image/png"/>
  <Override PartName="/ppt/media/image32.png" ContentType="image/png"/>
  <Override PartName="/ppt/media/image10.png" ContentType="image/png"/>
  <Override PartName="/ppt/media/image4.jpeg" ContentType="image/jpeg"/>
  <Override PartName="/ppt/media/image18.png" ContentType="image/png"/>
  <Override PartName="/ppt/media/image31.jpeg" ContentType="image/jpeg"/>
  <Override PartName="/ppt/media/image6.png" ContentType="image/png"/>
  <Override PartName="/ppt/media/image11.png" ContentType="image/png"/>
  <Override PartName="/ppt/media/image33.png" ContentType="image/png"/>
  <Override PartName="/ppt/media/image7.png" ContentType="image/png"/>
  <Override PartName="/ppt/media/image12.png" ContentType="image/png"/>
  <Override PartName="/ppt/media/image34.png" ContentType="image/png"/>
  <Override PartName="/ppt/media/image9.png" ContentType="image/png"/>
  <Override PartName="/ppt/media/image14.png" ContentType="image/png"/>
  <Override PartName="/ppt/media/image35.jpeg" ContentType="image/jpeg"/>
  <Override PartName="/ppt/media/image36.png" ContentType="image/png"/>
  <Override PartName="/ppt/media/image15.png" ContentType="image/png"/>
  <Override PartName="/ppt/media/image37.png" ContentType="image/png"/>
  <Override PartName="/ppt/media/image16.png" ContentType="image/png"/>
  <Override PartName="/ppt/media/image17.png" ContentType="image/png"/>
  <Override PartName="/ppt/media/image19.png" ContentType="image/png"/>
  <Override PartName="/ppt/media/image20.png" ContentType="image/png"/>
  <Override PartName="/ppt/media/image21.png" ContentType="image/png"/>
  <Override PartName="/ppt/media/image22.png" ContentType="image/png"/>
  <Override PartName="/ppt/media/image38.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F7648C0E-E178-4704-A458-99B1A54D420F}"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685800" y="1143000"/>
            <a:ext cx="5486040" cy="3085920"/>
          </a:xfrm>
          <a:prstGeom prst="rect">
            <a:avLst/>
          </a:prstGeom>
          <a:ln w="0">
            <a:noFill/>
          </a:ln>
        </p:spPr>
      </p:sp>
      <p:sp>
        <p:nvSpPr>
          <p:cNvPr id="28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8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CF2C33D6-6F29-469F-8CCD-24C7A729E6D1}"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685800" y="1143000"/>
            <a:ext cx="5486040" cy="3085920"/>
          </a:xfrm>
          <a:prstGeom prst="rect">
            <a:avLst/>
          </a:prstGeom>
          <a:ln w="0">
            <a:noFill/>
          </a:ln>
        </p:spPr>
      </p:sp>
      <p:sp>
        <p:nvSpPr>
          <p:cNvPr id="28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81"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84E6B99F-5A8F-4A7C-B945-982D3CB03DC6}"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685800" y="1143000"/>
            <a:ext cx="5486040" cy="3085920"/>
          </a:xfrm>
          <a:prstGeom prst="rect">
            <a:avLst/>
          </a:prstGeom>
          <a:ln w="0">
            <a:noFill/>
          </a:ln>
        </p:spPr>
      </p:sp>
      <p:sp>
        <p:nvSpPr>
          <p:cNvPr id="28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90"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627A8BCB-8F77-42AB-8F48-8324CA18F3D1}"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85800" y="1143000"/>
            <a:ext cx="5486040" cy="3085920"/>
          </a:xfrm>
          <a:prstGeom prst="rect">
            <a:avLst/>
          </a:prstGeom>
          <a:ln w="0">
            <a:noFill/>
          </a:ln>
        </p:spPr>
      </p:sp>
      <p:sp>
        <p:nvSpPr>
          <p:cNvPr id="28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284"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8B7F437-D47A-4044-AC30-530FA8E8E41A}"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1FCB5ED5-A22E-400B-8EC1-C2884722982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C0108765-6AE0-4FF5-9F76-7F4087CEE966}"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534C7B5A-159D-43D6-AF2B-00222CAF4346}"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CF52D6ED-67FF-40F0-8E8A-115D82540077}"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F9F91666-0B05-4C3F-AA6B-B58678C43AAD}"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02F4EA5C-720C-426C-A1E1-5E4F3E6D6A0D}"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66241D41-BE7F-45E8-BD58-54070EA00E95}"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19496EEB-FE6D-49A7-B0D7-B1CFAF4685E8}"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7820B276-0CB4-414D-82AF-870CF6ADD252}"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771E9144-D435-4887-B52B-00FC6F6C8B6D}"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4583A55D-6B6C-4C9B-95F3-A72E4F5FAF31}"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B200A276-E9D3-4C41-A7D0-B005C7643342}"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9AABFBC-4E6E-402F-AE87-54AB450D9ED1}"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47582D1-FB50-4B53-9D3A-6EADCF41A859}"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4636C30-3CDA-42E1-AC26-D4C4CA2AD7A7}"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5D8FD7D-3DE7-4531-A2B0-90BAD36AEF5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4BD6A9B-E6FA-42F9-8D4D-F105E154219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1A05E8C-3437-4EB3-8E60-503E0A0934A6}"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5A979FE-6A78-42C1-9EE3-9FCA42C413B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2ED037E-B297-4B13-981E-94D7D32EF17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0216E15-75D5-4309-A776-3968DEC112B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7C8BD03-2F9D-4EA7-A737-FF0B33DD734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42E4123-5AD4-41C3-B8EA-2A6235DE4986}"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BACAE7C-BB0F-4FA0-B179-51EEA099613D}"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indent="0"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4625BAF4-48FE-461E-84B3-D392FBACF38E}"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indent="0">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indent="0">
              <a:lnSpc>
                <a:spcPct val="100000"/>
              </a:lnSpc>
              <a:buNone/>
              <a:defRPr b="0" lang="en-US" sz="1800" spc="-1" strike="noStrike">
                <a:solidFill>
                  <a:srgbClr val="000000"/>
                </a:solidFill>
                <a:latin typeface="Calibri"/>
              </a:defRPr>
            </a:lvl1pPr>
          </a:lstStyle>
          <a:p>
            <a:pPr indent="0">
              <a:lnSpc>
                <a:spcPct val="100000"/>
              </a:lnSpc>
              <a:buNone/>
            </a:pPr>
            <a:r>
              <a:rPr b="0" lang="en-US" sz="1800" spc="-1" strike="noStrike">
                <a:solidFill>
                  <a:srgbClr val="000000"/>
                </a:solidFill>
                <a:latin typeface="Calibri"/>
              </a:rPr>
              <a:t>&lt;date/time&gt;</a:t>
            </a:r>
            <a:endParaRPr b="0" lang="en-US" sz="1800" spc="-1" strike="noStrike">
              <a:solidFill>
                <a:srgbClr val="000000"/>
              </a:solidFill>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C9C46B9F-7576-4C81-AB08-B166E236E6A7}"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MohanBI/ds_tutorial/blob/main/labs-jupyter-spacex-Data%20wrangling.ipynb" TargetMode="External"/><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hyperlink" Target="https://github.com/MohanBI/ds_tutorial/blob/main/jupyter-labs-eda-dataviz.ipynb" TargetMode="External"/><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MohanBI/ds_tutorial/blob/main/jupyter-labs-eda-sql-coursera_sqllite.ipynb"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MohanBI/ds_tutorial/blob/main/spacex_dashboard.py"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MohanBI/ds_tutorial/blob/main/SpaceX_Machine_Learning_Prediction_Part_5.jupyterlite.ipynb"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MohanBI/ds_tutorial/blob/main/SpaceX_Machine_Learning_Prediction_Part_5.jupyterlite.ipynb" TargetMode="External"/><Relationship Id="rId3" Type="http://schemas.openxmlformats.org/officeDocument/2006/relationships/hyperlink" Target="https://github.com/MohanBI/ds_tutorial/blob/main/jupyter-labs-eda-dataviz.ipynb" TargetMode="External"/><Relationship Id="rId4" Type="http://schemas.openxmlformats.org/officeDocument/2006/relationships/hyperlink" Target="https://github.com/MohanBI/ds_tutorial/blob/main/jupyter-labs-eda-sql-coursera_sqllite.ipynb" TargetMode="External"/><Relationship Id="rId5" Type="http://schemas.openxmlformats.org/officeDocument/2006/relationships/hyperlink" Target="https://github.com/MohanBI/ds_tutorial/blob/main/jupyter-labs-spacex-data-collection-api.ipynb" TargetMode="External"/><Relationship Id="rId6" Type="http://schemas.openxmlformats.org/officeDocument/2006/relationships/hyperlink" Target="https://github.com/MohanBI/ds_tutorial/blob/main/jupyter-labs-webscraping.ipynb" TargetMode="External"/><Relationship Id="rId7" Type="http://schemas.openxmlformats.org/officeDocument/2006/relationships/hyperlink" Target="https://github.com/MohanBI/ds_tutorial/blob/main/lab_jupyter_launch_site_location.ipynb" TargetMode="External"/><Relationship Id="rId8" Type="http://schemas.openxmlformats.org/officeDocument/2006/relationships/hyperlink" Target="https://github.com/MohanBI/ds_tutorial/blob/main/labs-jupyter-spacex-Data%20wrangling.ipynb" TargetMode="External"/><Relationship Id="rId9" Type="http://schemas.openxmlformats.org/officeDocument/2006/relationships/slideLayout" Target="../slideLayouts/slideLayout13.xml"/><Relationship Id="rId10"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MohanBI/ds_tutorial/blob/main/jupyter-labs-spacex-data-collection-api.ipynb" TargetMode="External"/><Relationship Id="rId3" Type="http://schemas.openxmlformats.org/officeDocument/2006/relationships/image" Target="../media/image5.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MohanBI/ds_tutorial/blob/main/jupyter-labs-webscraping.ipynb" TargetMode="External"/><Relationship Id="rId3" Type="http://schemas.openxmlformats.org/officeDocument/2006/relationships/image" Target="../media/image6.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4240" cy="640440"/>
          </a:xfrm>
          <a:prstGeom prst="rect">
            <a:avLst/>
          </a:prstGeom>
          <a:noFill/>
          <a:ln w="0">
            <a:noFill/>
          </a:ln>
        </p:spPr>
        <p:style>
          <a:lnRef idx="0"/>
          <a:fillRef idx="0"/>
          <a:effectRef idx="0"/>
          <a:fontRef idx="minor"/>
        </p:style>
        <p:txBody>
          <a:bodyPr anchor="t">
            <a:spAutoFit/>
          </a:bodyPr>
          <a:p>
            <a:pPr>
              <a:lnSpc>
                <a:spcPct val="100000"/>
              </a:lnSpc>
            </a:pPr>
            <a:r>
              <a:rPr b="0" lang="en-US" sz="1800" spc="-1" strike="noStrike">
                <a:solidFill>
                  <a:srgbClr val="e7e6e6"/>
                </a:solidFill>
                <a:latin typeface="Abadi"/>
                <a:ea typeface="SF Pro"/>
              </a:rPr>
              <a:t>Mohan Natarajan</a:t>
            </a:r>
            <a:endParaRPr b="0" lang="en-US" sz="1800" spc="-1" strike="noStrike">
              <a:solidFill>
                <a:srgbClr val="000000"/>
              </a:solidFill>
              <a:latin typeface="Arial"/>
            </a:endParaRPr>
          </a:p>
          <a:p>
            <a:pPr>
              <a:lnSpc>
                <a:spcPct val="100000"/>
              </a:lnSpc>
            </a:pPr>
            <a:r>
              <a:rPr b="0" lang="en-US" sz="1800" spc="-1" strike="noStrike">
                <a:solidFill>
                  <a:srgbClr val="e7e6e6"/>
                </a:solidFill>
                <a:latin typeface="Abadi"/>
                <a:ea typeface="SF Pro"/>
              </a:rPr>
              <a:t>15-08-2023</a:t>
            </a:r>
            <a:endParaRPr b="0" lang="en-US" sz="1800" spc="-1" strike="noStrike">
              <a:solidFill>
                <a:srgbClr val="000000"/>
              </a:solidFill>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770040" y="1825560"/>
            <a:ext cx="5173560" cy="2975040"/>
          </a:xfrm>
          <a:prstGeom prst="rect">
            <a:avLst/>
          </a:prstGeom>
          <a:noFill/>
          <a:ln w="0">
            <a:noFill/>
          </a:ln>
        </p:spPr>
        <p:txBody>
          <a:bodyPr lIns="90000" rIns="90000" tIns="45000" bIns="45000" anchor="t">
            <a:noAutofit/>
          </a:bodyPr>
          <a:p>
            <a:pPr indent="0">
              <a:lnSpc>
                <a:spcPct val="100000"/>
              </a:lnSpc>
              <a:buNone/>
            </a:pPr>
            <a:r>
              <a:rPr b="0" lang="en-US" sz="2200" spc="-1" strike="noStrike">
                <a:solidFill>
                  <a:schemeClr val="accent3">
                    <a:lumMod val="25000"/>
                  </a:schemeClr>
                </a:solidFill>
                <a:latin typeface="Abadi"/>
              </a:rPr>
              <a:t>We performed exploratory data analysis and determined the training labels.</a:t>
            </a:r>
            <a:endParaRPr b="0" lang="en-US" sz="2200" spc="-1" strike="noStrike">
              <a:solidFill>
                <a:srgbClr val="000000"/>
              </a:solidFill>
              <a:latin typeface="Calibri"/>
            </a:endParaRPr>
          </a:p>
          <a:p>
            <a:pPr indent="0">
              <a:lnSpc>
                <a:spcPct val="100000"/>
              </a:lnSpc>
              <a:buNone/>
            </a:pPr>
            <a:r>
              <a:rPr b="0" lang="en-US" sz="2200" spc="-1" strike="noStrike">
                <a:solidFill>
                  <a:schemeClr val="accent3">
                    <a:lumMod val="25000"/>
                  </a:schemeClr>
                </a:solidFill>
                <a:latin typeface="Abadi"/>
              </a:rPr>
              <a:t>We calculated the number of launches at each site, and the number and occurrence of each orbits</a:t>
            </a:r>
            <a:endParaRPr b="0" lang="en-US" sz="2200" spc="-1" strike="noStrike">
              <a:solidFill>
                <a:srgbClr val="000000"/>
              </a:solidFill>
              <a:latin typeface="Calibri"/>
            </a:endParaRPr>
          </a:p>
          <a:p>
            <a:pPr indent="0">
              <a:lnSpc>
                <a:spcPct val="100000"/>
              </a:lnSpc>
              <a:buNone/>
            </a:pPr>
            <a:r>
              <a:rPr b="0" lang="en-US" sz="2200" spc="-1" strike="noStrike">
                <a:solidFill>
                  <a:schemeClr val="accent3">
                    <a:lumMod val="25000"/>
                  </a:schemeClr>
                </a:solidFill>
                <a:latin typeface="Abadi"/>
              </a:rPr>
              <a:t>We created landing outcome label from outcome column and exported the results to csv.</a:t>
            </a:r>
            <a:endParaRPr b="0" lang="en-US" sz="2200" spc="-1" strike="noStrike">
              <a:solidFill>
                <a:srgbClr val="000000"/>
              </a:solidFill>
              <a:latin typeface="Calibri"/>
            </a:endParaRPr>
          </a:p>
          <a:p>
            <a:pPr indent="0">
              <a:lnSpc>
                <a:spcPct val="100000"/>
              </a:lnSpc>
              <a:buNone/>
            </a:pPr>
            <a:endParaRPr b="0" lang="en-US" sz="2200" spc="-1" strike="noStrike">
              <a:solidFill>
                <a:srgbClr val="000000"/>
              </a:solidFill>
              <a:latin typeface="Calibri"/>
            </a:endParaRPr>
          </a:p>
          <a:p>
            <a:pPr indent="0">
              <a:lnSpc>
                <a:spcPct val="100000"/>
              </a:lnSpc>
              <a:buNone/>
            </a:pPr>
            <a:r>
              <a:rPr b="0" lang="en-US" sz="2200" spc="-1" strike="noStrike">
                <a:solidFill>
                  <a:schemeClr val="accent3">
                    <a:lumMod val="25000"/>
                  </a:schemeClr>
                </a:solidFill>
                <a:latin typeface="Abadi"/>
                <a:hlinkClick r:id="rId2"/>
              </a:rPr>
              <a:t>https://github.com/MohanBI/ds_tutorial/blob/main/labs-jupyter-spacex-Data%20wrangling.ipynb</a:t>
            </a:r>
            <a:endParaRPr b="0" lang="en-US" sz="2200" spc="-1" strike="noStrike">
              <a:solidFill>
                <a:srgbClr val="000000"/>
              </a:solidFill>
              <a:latin typeface="Calibri"/>
            </a:endParaRPr>
          </a:p>
          <a:p>
            <a:pPr indent="0">
              <a:lnSpc>
                <a:spcPct val="100000"/>
              </a:lnSpc>
              <a:buNone/>
            </a:pPr>
            <a:endParaRPr b="0" lang="en-US" sz="2200" spc="-1" strike="noStrike">
              <a:solidFill>
                <a:srgbClr val="000000"/>
              </a:solidFill>
              <a:latin typeface="Calibri"/>
            </a:endParaRPr>
          </a:p>
        </p:txBody>
      </p:sp>
      <p:sp>
        <p:nvSpPr>
          <p:cNvPr id="1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pic>
        <p:nvPicPr>
          <p:cNvPr id="190" name="" descr=""/>
          <p:cNvPicPr/>
          <p:nvPr/>
        </p:nvPicPr>
        <p:blipFill>
          <a:blip r:embed="rId3"/>
          <a:stretch/>
        </p:blipFill>
        <p:spPr>
          <a:xfrm>
            <a:off x="6172200" y="1600200"/>
            <a:ext cx="4841640" cy="3220920"/>
          </a:xfrm>
          <a:prstGeom prst="rect">
            <a:avLst/>
          </a:prstGeom>
          <a:ln w="0">
            <a:noFill/>
          </a:ln>
        </p:spPr>
      </p:pic>
      <p:sp>
        <p:nvSpPr>
          <p:cNvPr id="3" name="PlaceHolder 2"/>
          <p:cNvSpPr>
            <a:spLocks noGrp="1"/>
          </p:cNvSpPr>
          <p:nvPr>
            <p:ph type="sldNum" idx="2"/>
          </p:nvPr>
        </p:nvSpPr>
        <p:spPr/>
        <p:txBody>
          <a:bodyPr/>
          <a:p>
            <a:fld id="{9BA62534-344F-48A5-A7AE-AB4E26B73A91}"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PlaceHolder 1"/>
          <p:cNvSpPr>
            <a:spLocks noGrp="1"/>
          </p:cNvSpPr>
          <p:nvPr>
            <p:ph/>
          </p:nvPr>
        </p:nvSpPr>
        <p:spPr>
          <a:xfrm>
            <a:off x="770040" y="1825560"/>
            <a:ext cx="5859360" cy="1146240"/>
          </a:xfrm>
          <a:prstGeom prst="rect">
            <a:avLst/>
          </a:prstGeom>
          <a:noFill/>
          <a:ln w="0">
            <a:noFill/>
          </a:ln>
        </p:spPr>
        <p:txBody>
          <a:bodyPr anchor="t">
            <a:noAutofit/>
          </a:bodyPr>
          <a:p>
            <a:pPr indent="0">
              <a:lnSpc>
                <a:spcPct val="100000"/>
              </a:lnSpc>
              <a:spcBef>
                <a:spcPts val="1400"/>
              </a:spcBef>
              <a:buNone/>
            </a:pPr>
            <a:r>
              <a:rPr b="0" lang="en-US" sz="2200" spc="-1" strike="noStrike">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b="0" lang="en-US" sz="2200" spc="-1" strike="noStrike">
              <a:solidFill>
                <a:srgbClr val="000000"/>
              </a:solidFill>
              <a:latin typeface="Calibri"/>
            </a:endParaRPr>
          </a:p>
        </p:txBody>
      </p:sp>
      <p:sp>
        <p:nvSpPr>
          <p:cNvPr id="19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pic>
        <p:nvPicPr>
          <p:cNvPr id="193" name="" descr=""/>
          <p:cNvPicPr/>
          <p:nvPr/>
        </p:nvPicPr>
        <p:blipFill>
          <a:blip r:embed="rId2"/>
          <a:stretch/>
        </p:blipFill>
        <p:spPr>
          <a:xfrm>
            <a:off x="685800" y="4255560"/>
            <a:ext cx="5257800" cy="2145240"/>
          </a:xfrm>
          <a:prstGeom prst="rect">
            <a:avLst/>
          </a:prstGeom>
          <a:ln w="0">
            <a:noFill/>
          </a:ln>
        </p:spPr>
      </p:pic>
      <p:pic>
        <p:nvPicPr>
          <p:cNvPr id="194" name="" descr=""/>
          <p:cNvPicPr/>
          <p:nvPr/>
        </p:nvPicPr>
        <p:blipFill>
          <a:blip r:embed="rId3"/>
          <a:stretch/>
        </p:blipFill>
        <p:spPr>
          <a:xfrm>
            <a:off x="7086600" y="1656000"/>
            <a:ext cx="4114800" cy="2916000"/>
          </a:xfrm>
          <a:prstGeom prst="rect">
            <a:avLst/>
          </a:prstGeom>
          <a:ln w="0">
            <a:noFill/>
          </a:ln>
        </p:spPr>
      </p:pic>
      <p:sp>
        <p:nvSpPr>
          <p:cNvPr id="195" name=""/>
          <p:cNvSpPr txBox="1"/>
          <p:nvPr/>
        </p:nvSpPr>
        <p:spPr>
          <a:xfrm>
            <a:off x="7086600" y="5112720"/>
            <a:ext cx="38862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hlinkClick r:id="rId4"/>
              </a:rPr>
              <a:t>https://github.com/MohanBI/ds_tutorial/blob/main/jupyter-labs-eda-dataviz.ipynb</a:t>
            </a:r>
            <a:endParaRPr b="0" lang="en-US" sz="1800" spc="-1" strike="noStrike">
              <a:solidFill>
                <a:srgbClr val="000000"/>
              </a:solidFill>
              <a:latin typeface="Arial"/>
            </a:endParaRPr>
          </a:p>
          <a:p>
            <a:endParaRPr b="0" lang="en-US" sz="1800" spc="-1" strike="noStrike">
              <a:solidFill>
                <a:srgbClr val="000000"/>
              </a:solidFill>
              <a:latin typeface="Arial"/>
            </a:endParaRPr>
          </a:p>
        </p:txBody>
      </p:sp>
      <p:sp>
        <p:nvSpPr>
          <p:cNvPr id="3" name="PlaceHolder 2"/>
          <p:cNvSpPr>
            <a:spLocks noGrp="1"/>
          </p:cNvSpPr>
          <p:nvPr>
            <p:ph type="sldNum" idx="2"/>
          </p:nvPr>
        </p:nvSpPr>
        <p:spPr/>
        <p:txBody>
          <a:bodyPr/>
          <a:p>
            <a:fld id="{633B9108-FC73-4A00-BF91-69CF13D3E0A1}"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PlaceHolder 1"/>
          <p:cNvSpPr>
            <a:spLocks noGrp="1"/>
          </p:cNvSpPr>
          <p:nvPr>
            <p:ph/>
          </p:nvPr>
        </p:nvSpPr>
        <p:spPr>
          <a:xfrm>
            <a:off x="770040" y="1600200"/>
            <a:ext cx="10202760" cy="4137120"/>
          </a:xfrm>
          <a:prstGeom prst="rect">
            <a:avLst/>
          </a:prstGeom>
          <a:noFill/>
          <a:ln w="0">
            <a:noFill/>
          </a:ln>
        </p:spPr>
        <p:txBody>
          <a:bodyPr anchor="t">
            <a:noAutofit/>
          </a:bodyPr>
          <a:p>
            <a:pPr indent="0">
              <a:lnSpc>
                <a:spcPct val="100000"/>
              </a:lnSpc>
              <a:spcBef>
                <a:spcPts val="1400"/>
              </a:spcBef>
              <a:buNone/>
            </a:pPr>
            <a:r>
              <a:rPr b="0" lang="en-US" sz="2200" spc="-1" strike="noStrike">
                <a:solidFill>
                  <a:schemeClr val="accent3">
                    <a:lumMod val="25000"/>
                  </a:schemeClr>
                </a:solidFill>
                <a:latin typeface="Abadi"/>
              </a:rPr>
              <a:t>We loaded the SpaceX dataset into a PostgreSQL database without leaving the jupyter notebook.</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applied EDA with SQL to get insight from the data. We wrote queries to find out for instance: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1700" spc="-1" strike="noStrike">
                <a:solidFill>
                  <a:schemeClr val="accent3">
                    <a:lumMod val="50000"/>
                  </a:schemeClr>
                </a:solidFill>
                <a:latin typeface="Abadi"/>
              </a:rPr>
              <a:t>The names of unique launch sites in the space mission.</a:t>
            </a:r>
            <a:endParaRPr b="0" lang="en-US" sz="17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1700" spc="-1" strike="noStrike">
                <a:solidFill>
                  <a:schemeClr val="accent3">
                    <a:lumMod val="50000"/>
                  </a:schemeClr>
                </a:solidFill>
                <a:latin typeface="Abadi"/>
              </a:rPr>
              <a:t>The total payload mass carried by boosters launched by NASA (CRS)</a:t>
            </a:r>
            <a:endParaRPr b="0" lang="en-US" sz="17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1700" spc="-1" strike="noStrike">
                <a:solidFill>
                  <a:schemeClr val="accent3">
                    <a:lumMod val="50000"/>
                  </a:schemeClr>
                </a:solidFill>
                <a:latin typeface="Abadi"/>
              </a:rPr>
              <a:t>The average payload mass carried by booster version F9 v1.1</a:t>
            </a:r>
            <a:endParaRPr b="0" lang="en-US" sz="17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1700" spc="-1" strike="noStrike">
                <a:solidFill>
                  <a:schemeClr val="accent3">
                    <a:lumMod val="50000"/>
                  </a:schemeClr>
                </a:solidFill>
                <a:latin typeface="Abadi"/>
              </a:rPr>
              <a:t>The total number of successful and failure mission outcomes</a:t>
            </a:r>
            <a:endParaRPr b="0" lang="en-US" sz="17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1700" spc="-1" strike="noStrike">
                <a:solidFill>
                  <a:schemeClr val="accent3">
                    <a:lumMod val="50000"/>
                  </a:schemeClr>
                </a:solidFill>
                <a:latin typeface="Abadi"/>
              </a:rPr>
              <a:t>The failed landing outcomes in drone ship, their booster version and launch site names.</a:t>
            </a:r>
            <a:endParaRPr b="0" lang="en-US" sz="1700" spc="-1" strike="noStrike">
              <a:solidFill>
                <a:srgbClr val="000000"/>
              </a:solidFill>
              <a:latin typeface="Calibri"/>
            </a:endParaRPr>
          </a:p>
          <a:p>
            <a:pPr indent="0">
              <a:lnSpc>
                <a:spcPct val="100000"/>
              </a:lnSpc>
              <a:spcBef>
                <a:spcPts val="1400"/>
              </a:spcBef>
              <a:buNone/>
            </a:pPr>
            <a:r>
              <a:rPr b="0" lang="en-US" sz="1700" spc="-1" strike="noStrike">
                <a:solidFill>
                  <a:schemeClr val="accent3">
                    <a:lumMod val="50000"/>
                  </a:schemeClr>
                </a:solidFill>
                <a:latin typeface="Abadi"/>
                <a:hlinkClick r:id="rId2"/>
              </a:rPr>
              <a:t>https://github.com/MohanBI/ds_tutorial/blob/main/jupyter-labs-eda-sql-coursera_sqllite.ipynb</a:t>
            </a:r>
            <a:endParaRPr b="0" lang="en-US" sz="1700" spc="-1" strike="noStrike">
              <a:solidFill>
                <a:srgbClr val="000000"/>
              </a:solidFill>
              <a:latin typeface="Calibri"/>
            </a:endParaRPr>
          </a:p>
          <a:p>
            <a:pPr indent="0">
              <a:lnSpc>
                <a:spcPct val="100000"/>
              </a:lnSpc>
              <a:spcBef>
                <a:spcPts val="1400"/>
              </a:spcBef>
              <a:buNone/>
            </a:pPr>
            <a:endParaRPr b="0" lang="en-US" sz="17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AD54E2B-0A84-4943-9FDE-2EA47EE35D1A}"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838080" y="1874880"/>
            <a:ext cx="1051524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We marked all launch sites, and added map objects such as markers, circles, lines to mark the success or failure of launches for each site on the folium map.</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assigned the feature launch outcomes (failure or success) to class 0 and 1.i.e., 0 for failure, and 1 for success.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Using the color-labeled marker clusters, we identified which launch sites have relatively high success rate. </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calculated the distances between a launch site to its proximities. We answered some question for instance:</a:t>
            </a:r>
            <a:endParaRPr b="0" lang="en-US" sz="2200" spc="-1" strike="noStrike">
              <a:solidFill>
                <a:srgbClr val="000000"/>
              </a:solidFill>
              <a:latin typeface="Calibri"/>
            </a:endParaRPr>
          </a:p>
          <a:p>
            <a:pPr indent="0">
              <a:lnSpc>
                <a:spcPct val="100000"/>
              </a:lnSpc>
              <a:spcBef>
                <a:spcPts val="1400"/>
              </a:spcBef>
              <a:buNone/>
            </a:pPr>
            <a:r>
              <a:rPr b="0" lang="en-US" sz="1800" spc="-1" strike="noStrike">
                <a:solidFill>
                  <a:schemeClr val="accent3">
                    <a:lumMod val="50000"/>
                  </a:schemeClr>
                </a:solidFill>
                <a:latin typeface="Abadi"/>
              </a:rPr>
              <a:t>Are launch sites near railways, highways and coastlines.</a:t>
            </a:r>
            <a:endParaRPr b="0" lang="en-US" sz="1800" spc="-1" strike="noStrike">
              <a:solidFill>
                <a:srgbClr val="000000"/>
              </a:solidFill>
              <a:latin typeface="Calibri"/>
            </a:endParaRPr>
          </a:p>
          <a:p>
            <a:pPr indent="0">
              <a:lnSpc>
                <a:spcPct val="100000"/>
              </a:lnSpc>
              <a:spcBef>
                <a:spcPts val="1400"/>
              </a:spcBef>
              <a:buNone/>
            </a:pPr>
            <a:r>
              <a:rPr b="0" lang="en-US" sz="1800" spc="-1" strike="noStrike">
                <a:solidFill>
                  <a:schemeClr val="accent3">
                    <a:lumMod val="50000"/>
                  </a:schemeClr>
                </a:solidFill>
                <a:latin typeface="Abadi"/>
              </a:rPr>
              <a:t>Do launch sites keep certain distance away from cities.</a:t>
            </a: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0999943D-CEB6-486A-B55E-1B979FE55B51}"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We built an interactive dashboard with Plotly dash</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plotted pie charts showing the total launches by a certain sites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plotted scatter graph showing the relationship with Outcome and Payload Mass (Kg) for the different booster version.</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hlinkClick r:id="rId2"/>
              </a:rPr>
              <a:t>https://github.com/MohanBI/ds_tutorial/blob/main/spacex_dashboard.py</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79CA983-1A56-44DB-913E-2B3C4EC3F605}"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We loaded the data using numpy and pandas, transformed the data, split our data into training and testing.</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built different machine learning models and tune different hyperparameters using GridSearchCV.</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used accuracy as the metric for our model, improved the model using feature engineering and algorithm tuning.</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found the best performing classification model.</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hlinkClick r:id="rId2"/>
              </a:rPr>
              <a:t>https://github.com/MohanBI/ds_tutorial/blob/main/SpaceX_Machine_Learning_Prediction_Part_5.jupyterlite.ipynb</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0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677F9C4-69E8-4D1E-9279-2DE241F02FB8}"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Exploratory data analysis 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Interactive analytics demo in screenshots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Predictive analysis results</a:t>
            </a:r>
            <a:endParaRPr b="0" lang="en-US" sz="2200" spc="-1" strike="noStrike">
              <a:solidFill>
                <a:srgbClr val="000000"/>
              </a:solidFill>
              <a:latin typeface="Arial"/>
            </a:endParaRPr>
          </a:p>
          <a:p>
            <a:pPr marL="228600" indent="-228600">
              <a:lnSpc>
                <a:spcPct val="90000"/>
              </a:lnSpc>
              <a:spcBef>
                <a:spcPts val="499"/>
              </a:spcBef>
              <a:buClr>
                <a:srgbClr val="292929"/>
              </a:buClr>
              <a:buFont typeface="Arial"/>
              <a:buChar char="•"/>
            </a:pPr>
            <a:endParaRPr b="0" lang="en-US" sz="1800" spc="-1" strike="noStrike">
              <a:solidFill>
                <a:srgbClr val="000000"/>
              </a:solidFill>
              <a:latin typeface="Arial"/>
            </a:endParaRPr>
          </a:p>
        </p:txBody>
      </p:sp>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8CFA9A42-E3CD-4F08-8AA7-8B037849CA08}"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TextBox 1"/>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865080" y="1600200"/>
            <a:ext cx="9879120" cy="114300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From the plot, we found that the larger the flight amount at a launch site, the greater the success rate at a launch site.</a:t>
            </a:r>
            <a:endParaRPr b="0" lang="en-US" sz="2200" spc="-1" strike="noStrike">
              <a:solidFill>
                <a:srgbClr val="000000"/>
              </a:solidFill>
              <a:latin typeface="Calibri"/>
            </a:endParaRPr>
          </a:p>
        </p:txBody>
      </p:sp>
      <p:sp>
        <p:nvSpPr>
          <p:cNvPr id="2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209" name="" descr=""/>
          <p:cNvPicPr/>
          <p:nvPr/>
        </p:nvPicPr>
        <p:blipFill>
          <a:blip r:embed="rId2"/>
          <a:stretch/>
        </p:blipFill>
        <p:spPr>
          <a:xfrm>
            <a:off x="379800" y="3102840"/>
            <a:ext cx="11050200" cy="2383560"/>
          </a:xfrm>
          <a:prstGeom prst="rect">
            <a:avLst/>
          </a:prstGeom>
          <a:ln w="0">
            <a:noFill/>
          </a:ln>
        </p:spPr>
      </p:pic>
      <p:sp>
        <p:nvSpPr>
          <p:cNvPr id="3" name="PlaceHolder 2"/>
          <p:cNvSpPr>
            <a:spLocks noGrp="1"/>
          </p:cNvSpPr>
          <p:nvPr>
            <p:ph type="sldNum" idx="2"/>
          </p:nvPr>
        </p:nvSpPr>
        <p:spPr/>
        <p:txBody>
          <a:bodyPr/>
          <a:p>
            <a:fld id="{F852071E-A907-4964-B5D7-E087124D0695}"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pic>
        <p:nvPicPr>
          <p:cNvPr id="211" name="" descr=""/>
          <p:cNvPicPr/>
          <p:nvPr/>
        </p:nvPicPr>
        <p:blipFill>
          <a:blip r:embed="rId2"/>
          <a:stretch/>
        </p:blipFill>
        <p:spPr>
          <a:xfrm>
            <a:off x="2514600" y="1745280"/>
            <a:ext cx="6713280" cy="3969720"/>
          </a:xfrm>
          <a:prstGeom prst="rect">
            <a:avLst/>
          </a:prstGeom>
          <a:ln w="0">
            <a:noFill/>
          </a:ln>
        </p:spPr>
      </p:pic>
      <p:sp>
        <p:nvSpPr>
          <p:cNvPr id="2" name="PlaceHolder 1"/>
          <p:cNvSpPr>
            <a:spLocks noGrp="1"/>
          </p:cNvSpPr>
          <p:nvPr>
            <p:ph type="sldNum" idx="2"/>
          </p:nvPr>
        </p:nvSpPr>
        <p:spPr/>
        <p:txBody>
          <a:bodyPr/>
          <a:p>
            <a:fld id="{FEC7E573-5FDF-48BB-93A4-95A627B3B2E5}"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3A0D0971-7C27-4EA8-9520-872B6A59085D}"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en-US" sz="2200" spc="-1" strike="noStrike">
              <a:solidFill>
                <a:srgbClr val="000000"/>
              </a:solidFill>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2" name="PlaceHolder 1"/>
          <p:cNvSpPr>
            <a:spLocks noGrp="1"/>
          </p:cNvSpPr>
          <p:nvPr>
            <p:ph/>
          </p:nvPr>
        </p:nvSpPr>
        <p:spPr>
          <a:xfrm>
            <a:off x="770040" y="1600200"/>
            <a:ext cx="10888560" cy="88956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rPr>
              <a:t>From the plot, we can see that ES-L1, GEO, HEO, SSO, VLEO had the most success rate.</a:t>
            </a:r>
            <a:endParaRPr b="0" lang="en-US" sz="2200" spc="-1" strike="noStrike">
              <a:solidFill>
                <a:srgbClr val="000000"/>
              </a:solidFill>
              <a:latin typeface="Calibri"/>
            </a:endParaRPr>
          </a:p>
          <a:p>
            <a:pPr marL="228600" indent="0">
              <a:lnSpc>
                <a:spcPct val="90000"/>
              </a:lnSpc>
              <a:spcBef>
                <a:spcPts val="1400"/>
              </a:spcBef>
              <a:buNone/>
            </a:pPr>
            <a:endParaRPr b="0" lang="en-US" sz="2000" spc="-1" strike="noStrike">
              <a:solidFill>
                <a:srgbClr val="000000"/>
              </a:solidFill>
              <a:latin typeface="Calibri"/>
            </a:endParaRPr>
          </a:p>
        </p:txBody>
      </p:sp>
      <p:sp>
        <p:nvSpPr>
          <p:cNvPr id="21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214" name="" descr=""/>
          <p:cNvPicPr/>
          <p:nvPr/>
        </p:nvPicPr>
        <p:blipFill>
          <a:blip r:embed="rId2"/>
          <a:stretch/>
        </p:blipFill>
        <p:spPr>
          <a:xfrm>
            <a:off x="2438280" y="2690280"/>
            <a:ext cx="7848720" cy="3253320"/>
          </a:xfrm>
          <a:prstGeom prst="rect">
            <a:avLst/>
          </a:prstGeom>
          <a:ln w="0">
            <a:noFill/>
          </a:ln>
        </p:spPr>
      </p:pic>
      <p:sp>
        <p:nvSpPr>
          <p:cNvPr id="3" name="PlaceHolder 2"/>
          <p:cNvSpPr>
            <a:spLocks noGrp="1"/>
          </p:cNvSpPr>
          <p:nvPr>
            <p:ph type="sldNum" idx="2"/>
          </p:nvPr>
        </p:nvSpPr>
        <p:spPr/>
        <p:txBody>
          <a:bodyPr/>
          <a:p>
            <a:fld id="{E2936571-EFE4-4D9A-B388-0CF22AD01B40}"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PlaceHolder 1"/>
          <p:cNvSpPr>
            <a:spLocks noGrp="1"/>
          </p:cNvSpPr>
          <p:nvPr>
            <p:ph/>
          </p:nvPr>
        </p:nvSpPr>
        <p:spPr>
          <a:xfrm>
            <a:off x="685800" y="1612440"/>
            <a:ext cx="10659960" cy="1587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plot below shows the Flight Number vs. Orbit type. We observe that in the LEO orbit, success is related to the number of flights whereas in the GTO orbit, there is no relationship between flight number and the orbit. </a:t>
            </a:r>
            <a:endParaRPr b="0" lang="en-US" sz="2200" spc="-1" strike="noStrike">
              <a:solidFill>
                <a:srgbClr val="000000"/>
              </a:solidFill>
              <a:latin typeface="Calibri"/>
            </a:endParaRPr>
          </a:p>
        </p:txBody>
      </p:sp>
      <p:sp>
        <p:nvSpPr>
          <p:cNvPr id="21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217" name="" descr=""/>
          <p:cNvPicPr/>
          <p:nvPr/>
        </p:nvPicPr>
        <p:blipFill>
          <a:blip r:embed="rId2"/>
          <a:stretch/>
        </p:blipFill>
        <p:spPr>
          <a:xfrm>
            <a:off x="2971800" y="2907360"/>
            <a:ext cx="4572000" cy="3264840"/>
          </a:xfrm>
          <a:prstGeom prst="rect">
            <a:avLst/>
          </a:prstGeom>
          <a:ln w="0">
            <a:noFill/>
          </a:ln>
        </p:spPr>
      </p:pic>
      <p:sp>
        <p:nvSpPr>
          <p:cNvPr id="3" name="PlaceHolder 2"/>
          <p:cNvSpPr>
            <a:spLocks noGrp="1"/>
          </p:cNvSpPr>
          <p:nvPr>
            <p:ph type="sldNum" idx="2"/>
          </p:nvPr>
        </p:nvSpPr>
        <p:spPr/>
        <p:txBody>
          <a:bodyPr/>
          <a:p>
            <a:fld id="{ED89D865-BEA5-4610-AD6E-C2299CAC8D73}"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8" name="PlaceHolder 1"/>
          <p:cNvSpPr>
            <a:spLocks noGrp="1"/>
          </p:cNvSpPr>
          <p:nvPr>
            <p:ph/>
          </p:nvPr>
        </p:nvSpPr>
        <p:spPr>
          <a:xfrm>
            <a:off x="1143000" y="1675080"/>
            <a:ext cx="9601200" cy="10681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can observe that with heavy payloads, the successful landing are more for PO, LEO and ISS orbits.</a:t>
            </a:r>
            <a:endParaRPr b="0" lang="en-US" sz="2200" spc="-1" strike="noStrike">
              <a:solidFill>
                <a:srgbClr val="000000"/>
              </a:solidFill>
              <a:latin typeface="Calibri"/>
            </a:endParaRPr>
          </a:p>
        </p:txBody>
      </p:sp>
      <p:sp>
        <p:nvSpPr>
          <p:cNvPr id="21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220" name="" descr=""/>
          <p:cNvPicPr/>
          <p:nvPr/>
        </p:nvPicPr>
        <p:blipFill>
          <a:blip r:embed="rId2"/>
          <a:stretch/>
        </p:blipFill>
        <p:spPr>
          <a:xfrm>
            <a:off x="3040560" y="2514600"/>
            <a:ext cx="4731840" cy="3760200"/>
          </a:xfrm>
          <a:prstGeom prst="rect">
            <a:avLst/>
          </a:prstGeom>
          <a:ln w="0">
            <a:noFill/>
          </a:ln>
        </p:spPr>
      </p:pic>
      <p:sp>
        <p:nvSpPr>
          <p:cNvPr id="3" name="PlaceHolder 2"/>
          <p:cNvSpPr>
            <a:spLocks noGrp="1"/>
          </p:cNvSpPr>
          <p:nvPr>
            <p:ph type="sldNum" idx="2"/>
          </p:nvPr>
        </p:nvSpPr>
        <p:spPr/>
        <p:txBody>
          <a:bodyPr/>
          <a:p>
            <a:fld id="{BEA03715-3D1B-4141-AE96-8DAE2FDFD7A7}"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1" name="PlaceHolder 1"/>
          <p:cNvSpPr>
            <a:spLocks noGrp="1"/>
          </p:cNvSpPr>
          <p:nvPr>
            <p:ph/>
          </p:nvPr>
        </p:nvSpPr>
        <p:spPr>
          <a:xfrm>
            <a:off x="770040" y="1675080"/>
            <a:ext cx="10202760" cy="381132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rPr>
              <a:t>From the plot, we can observe that success rate since 2013 kept on increasing till 2020.</a:t>
            </a:r>
            <a:endParaRPr b="0" lang="en-US" sz="2200" spc="-1" strike="noStrike">
              <a:solidFill>
                <a:srgbClr val="000000"/>
              </a:solidFill>
              <a:latin typeface="Calibri"/>
            </a:endParaRPr>
          </a:p>
        </p:txBody>
      </p:sp>
      <p:sp>
        <p:nvSpPr>
          <p:cNvPr id="22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pic>
        <p:nvPicPr>
          <p:cNvPr id="223" name="" descr=""/>
          <p:cNvPicPr/>
          <p:nvPr/>
        </p:nvPicPr>
        <p:blipFill>
          <a:blip r:embed="rId2"/>
          <a:stretch/>
        </p:blipFill>
        <p:spPr>
          <a:xfrm>
            <a:off x="2484000" y="2514600"/>
            <a:ext cx="5745600" cy="3786840"/>
          </a:xfrm>
          <a:prstGeom prst="rect">
            <a:avLst/>
          </a:prstGeom>
          <a:ln w="0">
            <a:noFill/>
          </a:ln>
        </p:spPr>
      </p:pic>
      <p:sp>
        <p:nvSpPr>
          <p:cNvPr id="3" name="PlaceHolder 2"/>
          <p:cNvSpPr>
            <a:spLocks noGrp="1"/>
          </p:cNvSpPr>
          <p:nvPr>
            <p:ph type="sldNum" idx="2"/>
          </p:nvPr>
        </p:nvSpPr>
        <p:spPr/>
        <p:txBody>
          <a:bodyPr/>
          <a:p>
            <a:fld id="{206FD321-3214-48F1-8172-8566D935D187}"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4"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90000"/>
              </a:lnSpc>
              <a:spcBef>
                <a:spcPts val="1400"/>
              </a:spcBef>
              <a:buNone/>
            </a:pPr>
            <a:r>
              <a:rPr b="0" lang="en-US" sz="2200" spc="-1" strike="noStrike">
                <a:solidFill>
                  <a:schemeClr val="accent3">
                    <a:lumMod val="25000"/>
                  </a:schemeClr>
                </a:solidFill>
                <a:latin typeface="Abadi"/>
              </a:rPr>
              <a:t>We used the key word </a:t>
            </a:r>
            <a:r>
              <a:rPr b="1" lang="en-US" sz="2200" spc="-1" strike="noStrike">
                <a:solidFill>
                  <a:schemeClr val="accent3">
                    <a:lumMod val="25000"/>
                  </a:schemeClr>
                </a:solidFill>
                <a:latin typeface="Abadi"/>
              </a:rPr>
              <a:t>DISTINCT</a:t>
            </a:r>
            <a:r>
              <a:rPr b="0" lang="en-US" sz="2200" spc="-1" strike="noStrike">
                <a:solidFill>
                  <a:schemeClr val="accent3">
                    <a:lumMod val="25000"/>
                  </a:schemeClr>
                </a:solidFill>
                <a:latin typeface="Abadi"/>
              </a:rPr>
              <a:t> to show only unique launch sites from the SpaceX data.</a:t>
            </a:r>
            <a:endParaRPr b="0" lang="en-US" sz="2200" spc="-1" strike="noStrike">
              <a:solidFill>
                <a:srgbClr val="000000"/>
              </a:solidFill>
              <a:latin typeface="Calibri"/>
            </a:endParaRPr>
          </a:p>
          <a:p>
            <a:pPr indent="0">
              <a:lnSpc>
                <a:spcPct val="90000"/>
              </a:lnSpc>
              <a:spcBef>
                <a:spcPts val="1400"/>
              </a:spcBef>
              <a:buNone/>
            </a:pPr>
            <a:endParaRPr b="0" lang="en-US" sz="2000" spc="-1" strike="noStrike">
              <a:solidFill>
                <a:srgbClr val="000000"/>
              </a:solidFill>
              <a:latin typeface="Calibri"/>
            </a:endParaRPr>
          </a:p>
        </p:txBody>
      </p:sp>
      <p:sp>
        <p:nvSpPr>
          <p:cNvPr id="22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226" name="" descr=""/>
          <p:cNvPicPr/>
          <p:nvPr/>
        </p:nvPicPr>
        <p:blipFill>
          <a:blip r:embed="rId2"/>
          <a:stretch/>
        </p:blipFill>
        <p:spPr>
          <a:xfrm>
            <a:off x="1143000" y="2971800"/>
            <a:ext cx="8793720" cy="2392200"/>
          </a:xfrm>
          <a:prstGeom prst="rect">
            <a:avLst/>
          </a:prstGeom>
          <a:ln w="0">
            <a:noFill/>
          </a:ln>
        </p:spPr>
      </p:pic>
      <p:sp>
        <p:nvSpPr>
          <p:cNvPr id="3" name="PlaceHolder 2"/>
          <p:cNvSpPr>
            <a:spLocks noGrp="1"/>
          </p:cNvSpPr>
          <p:nvPr>
            <p:ph type="sldNum" idx="2"/>
          </p:nvPr>
        </p:nvSpPr>
        <p:spPr/>
        <p:txBody>
          <a:bodyPr/>
          <a:p>
            <a:fld id="{4572B8BD-197E-4D9B-84B7-BED58DAFDC56}"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228" name="" descr=""/>
          <p:cNvPicPr/>
          <p:nvPr/>
        </p:nvPicPr>
        <p:blipFill>
          <a:blip r:embed="rId2"/>
          <a:stretch/>
        </p:blipFill>
        <p:spPr>
          <a:xfrm>
            <a:off x="1371600" y="1371600"/>
            <a:ext cx="8686800" cy="5112360"/>
          </a:xfrm>
          <a:prstGeom prst="rect">
            <a:avLst/>
          </a:prstGeom>
          <a:ln w="0">
            <a:noFill/>
          </a:ln>
        </p:spPr>
      </p:pic>
      <p:sp>
        <p:nvSpPr>
          <p:cNvPr id="2" name="PlaceHolder 1"/>
          <p:cNvSpPr>
            <a:spLocks noGrp="1"/>
          </p:cNvSpPr>
          <p:nvPr>
            <p:ph type="sldNum" idx="2"/>
          </p:nvPr>
        </p:nvSpPr>
        <p:spPr/>
        <p:txBody>
          <a:bodyPr/>
          <a:p>
            <a:fld id="{B12FA771-6127-480E-9513-EAFDD86C3086}"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9" name="PlaceHolder 1"/>
          <p:cNvSpPr>
            <a:spLocks noGrp="1"/>
          </p:cNvSpPr>
          <p:nvPr>
            <p:ph/>
          </p:nvPr>
        </p:nvSpPr>
        <p:spPr>
          <a:xfrm>
            <a:off x="770040" y="1371600"/>
            <a:ext cx="10659960" cy="91764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We calculated the total payload carried by boosters from NASA as 45596 using the query below</a:t>
            </a:r>
            <a:endParaRPr b="0" lang="en-US" sz="2200" spc="-1" strike="noStrike">
              <a:solidFill>
                <a:srgbClr val="000000"/>
              </a:solidFill>
              <a:latin typeface="Calibri"/>
            </a:endParaRPr>
          </a:p>
        </p:txBody>
      </p:sp>
      <p:sp>
        <p:nvSpPr>
          <p:cNvPr id="23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231" name="" descr=""/>
          <p:cNvPicPr/>
          <p:nvPr/>
        </p:nvPicPr>
        <p:blipFill>
          <a:blip r:embed="rId2"/>
          <a:stretch/>
        </p:blipFill>
        <p:spPr>
          <a:xfrm>
            <a:off x="964800" y="2680200"/>
            <a:ext cx="9091080" cy="2163600"/>
          </a:xfrm>
          <a:prstGeom prst="rect">
            <a:avLst/>
          </a:prstGeom>
          <a:ln w="0">
            <a:noFill/>
          </a:ln>
        </p:spPr>
      </p:pic>
      <p:sp>
        <p:nvSpPr>
          <p:cNvPr id="3" name="PlaceHolder 2"/>
          <p:cNvSpPr>
            <a:spLocks noGrp="1"/>
          </p:cNvSpPr>
          <p:nvPr>
            <p:ph type="sldNum" idx="2"/>
          </p:nvPr>
        </p:nvSpPr>
        <p:spPr/>
        <p:txBody>
          <a:bodyPr/>
          <a:p>
            <a:fld id="{B62AFC43-16C7-44AB-A277-4250A2967705}"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2"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000" spc="-1" strike="noStrike">
                <a:solidFill>
                  <a:schemeClr val="accent3">
                    <a:lumMod val="25000"/>
                  </a:schemeClr>
                </a:solidFill>
                <a:latin typeface="Abadi"/>
              </a:rPr>
              <a:t>We calculated the average payload mass carried by booster version F9 v1.1 as 2928.4</a:t>
            </a:r>
            <a:endParaRPr b="0" lang="en-US" sz="2000" spc="-1" strike="noStrike">
              <a:solidFill>
                <a:srgbClr val="000000"/>
              </a:solidFill>
              <a:latin typeface="Calibri"/>
            </a:endParaRPr>
          </a:p>
          <a:p>
            <a:pPr indent="0">
              <a:lnSpc>
                <a:spcPct val="100000"/>
              </a:lnSpc>
              <a:spcBef>
                <a:spcPts val="1400"/>
              </a:spcBef>
              <a:buNone/>
            </a:pPr>
            <a:endParaRPr b="0" lang="en-US" sz="2000" spc="-1" strike="noStrike">
              <a:solidFill>
                <a:srgbClr val="000000"/>
              </a:solidFill>
              <a:latin typeface="Calibri"/>
            </a:endParaRPr>
          </a:p>
        </p:txBody>
      </p:sp>
      <p:sp>
        <p:nvSpPr>
          <p:cNvPr id="23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234" name="" descr=""/>
          <p:cNvPicPr/>
          <p:nvPr/>
        </p:nvPicPr>
        <p:blipFill>
          <a:blip r:embed="rId2"/>
          <a:stretch/>
        </p:blipFill>
        <p:spPr>
          <a:xfrm>
            <a:off x="1105920" y="2698920"/>
            <a:ext cx="8808840" cy="2125800"/>
          </a:xfrm>
          <a:prstGeom prst="rect">
            <a:avLst/>
          </a:prstGeom>
          <a:ln w="0">
            <a:noFill/>
          </a:ln>
        </p:spPr>
      </p:pic>
      <p:sp>
        <p:nvSpPr>
          <p:cNvPr id="3" name="PlaceHolder 2"/>
          <p:cNvSpPr>
            <a:spLocks noGrp="1"/>
          </p:cNvSpPr>
          <p:nvPr>
            <p:ph type="sldNum" idx="2"/>
          </p:nvPr>
        </p:nvSpPr>
        <p:spPr/>
        <p:txBody>
          <a:bodyPr/>
          <a:p>
            <a:fld id="{CF9956A2-4B33-4FC4-A25D-65F56366366F}"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5"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1800" spc="-1" strike="noStrike">
                <a:solidFill>
                  <a:schemeClr val="accent3">
                    <a:lumMod val="25000"/>
                  </a:schemeClr>
                </a:solidFill>
                <a:latin typeface="Abadi"/>
              </a:rPr>
              <a:t>We observed that the dates of the first successful landing outcome on ground pad was 22</a:t>
            </a:r>
            <a:r>
              <a:rPr b="0" lang="en-US" sz="1800" spc="-1" strike="noStrike" baseline="30000">
                <a:solidFill>
                  <a:schemeClr val="accent3">
                    <a:lumMod val="25000"/>
                  </a:schemeClr>
                </a:solidFill>
                <a:latin typeface="Abadi"/>
              </a:rPr>
              <a:t>nd</a:t>
            </a:r>
            <a:r>
              <a:rPr b="0" lang="en-US" sz="1800" spc="-1" strike="noStrike">
                <a:solidFill>
                  <a:schemeClr val="accent3">
                    <a:lumMod val="25000"/>
                  </a:schemeClr>
                </a:solidFill>
                <a:latin typeface="Abadi"/>
              </a:rPr>
              <a:t> December 2015</a:t>
            </a:r>
            <a:endParaRPr b="0" lang="en-US" sz="1800" spc="-1" strike="noStrike">
              <a:solidFill>
                <a:srgbClr val="000000"/>
              </a:solidFill>
              <a:latin typeface="Calibri"/>
            </a:endParaRPr>
          </a:p>
        </p:txBody>
      </p:sp>
      <p:sp>
        <p:nvSpPr>
          <p:cNvPr id="23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237" name="" descr=""/>
          <p:cNvPicPr/>
          <p:nvPr/>
        </p:nvPicPr>
        <p:blipFill>
          <a:blip r:embed="rId2"/>
          <a:stretch/>
        </p:blipFill>
        <p:spPr>
          <a:xfrm>
            <a:off x="1075320" y="2971800"/>
            <a:ext cx="8870040" cy="2384640"/>
          </a:xfrm>
          <a:prstGeom prst="rect">
            <a:avLst/>
          </a:prstGeom>
          <a:ln w="0">
            <a:noFill/>
          </a:ln>
        </p:spPr>
      </p:pic>
      <p:sp>
        <p:nvSpPr>
          <p:cNvPr id="3" name="PlaceHolder 2"/>
          <p:cNvSpPr>
            <a:spLocks noGrp="1"/>
          </p:cNvSpPr>
          <p:nvPr>
            <p:ph type="sldNum" idx="2"/>
          </p:nvPr>
        </p:nvSpPr>
        <p:spPr/>
        <p:txBody>
          <a:bodyPr/>
          <a:p>
            <a:fld id="{F13890A8-4848-4EB5-8F57-F6389CEB6CD7}"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000" spc="-1" strike="noStrike">
                <a:solidFill>
                  <a:schemeClr val="accent3">
                    <a:lumMod val="25000"/>
                  </a:schemeClr>
                </a:solidFill>
                <a:latin typeface="Abadi"/>
              </a:rPr>
              <a:t>We used the </a:t>
            </a:r>
            <a:r>
              <a:rPr b="1" lang="en-US" sz="2000" spc="-1" strike="noStrike">
                <a:solidFill>
                  <a:schemeClr val="accent3">
                    <a:lumMod val="25000"/>
                  </a:schemeClr>
                </a:solidFill>
                <a:latin typeface="Abadi"/>
              </a:rPr>
              <a:t>WHERE</a:t>
            </a:r>
            <a:r>
              <a:rPr b="0" lang="en-US" sz="2000" spc="-1" strike="noStrike">
                <a:solidFill>
                  <a:schemeClr val="accent3">
                    <a:lumMod val="25000"/>
                  </a:schemeClr>
                </a:solidFill>
                <a:latin typeface="Abadi"/>
              </a:rPr>
              <a:t> clause to filter for boosters which have successfully landed on drone ship and applied the </a:t>
            </a:r>
            <a:r>
              <a:rPr b="1" lang="en-US" sz="2000" spc="-1" strike="noStrike">
                <a:solidFill>
                  <a:schemeClr val="accent3">
                    <a:lumMod val="25000"/>
                  </a:schemeClr>
                </a:solidFill>
                <a:latin typeface="Abadi"/>
              </a:rPr>
              <a:t>AND</a:t>
            </a:r>
            <a:r>
              <a:rPr b="0" lang="en-US" sz="2000" spc="-1" strike="noStrike">
                <a:solidFill>
                  <a:schemeClr val="accent3">
                    <a:lumMod val="25000"/>
                  </a:schemeClr>
                </a:solidFill>
                <a:latin typeface="Abadi"/>
              </a:rPr>
              <a:t> condition to determine successful landing with payload mass greater than 4000 but less than 6000</a:t>
            </a:r>
            <a:endParaRPr b="0" lang="en-US" sz="2000" spc="-1" strike="noStrike">
              <a:solidFill>
                <a:srgbClr val="000000"/>
              </a:solidFill>
              <a:latin typeface="Calibri"/>
            </a:endParaRPr>
          </a:p>
          <a:p>
            <a:pPr indent="0">
              <a:lnSpc>
                <a:spcPct val="100000"/>
              </a:lnSpc>
              <a:spcBef>
                <a:spcPts val="1400"/>
              </a:spcBef>
              <a:buNone/>
            </a:pPr>
            <a:endParaRPr b="0" lang="en-US" sz="2000" spc="-1" strike="noStrike">
              <a:solidFill>
                <a:srgbClr val="000000"/>
              </a:solidFill>
              <a:latin typeface="Calibri"/>
            </a:endParaRPr>
          </a:p>
        </p:txBody>
      </p:sp>
      <p:sp>
        <p:nvSpPr>
          <p:cNvPr id="23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240" name="" descr=""/>
          <p:cNvPicPr/>
          <p:nvPr/>
        </p:nvPicPr>
        <p:blipFill>
          <a:blip r:embed="rId2"/>
          <a:stretch/>
        </p:blipFill>
        <p:spPr>
          <a:xfrm>
            <a:off x="1005480" y="3200400"/>
            <a:ext cx="8824320" cy="2903040"/>
          </a:xfrm>
          <a:prstGeom prst="rect">
            <a:avLst/>
          </a:prstGeom>
          <a:ln w="0">
            <a:noFill/>
          </a:ln>
        </p:spPr>
      </p:pic>
      <p:sp>
        <p:nvSpPr>
          <p:cNvPr id="3" name="PlaceHolder 2"/>
          <p:cNvSpPr>
            <a:spLocks noGrp="1"/>
          </p:cNvSpPr>
          <p:nvPr>
            <p:ph type="sldNum" idx="2"/>
          </p:nvPr>
        </p:nvSpPr>
        <p:spPr/>
        <p:txBody>
          <a:bodyPr/>
          <a:p>
            <a:fld id="{B1AEE8CF-9A98-42B6-A662-9801CF42B5F4}"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b="0" lang="en-US" sz="1600" spc="-1" strike="noStrike">
                <a:solidFill>
                  <a:srgbClr val="1c7ddb"/>
                </a:solidFill>
                <a:latin typeface="Abadi"/>
              </a:defRPr>
            </a:lvl1pPr>
          </a:lstStyle>
          <a:p>
            <a:pPr indent="0" algn="r">
              <a:lnSpc>
                <a:spcPct val="100000"/>
              </a:lnSpc>
              <a:spcAft>
                <a:spcPts val="601"/>
              </a:spcAft>
              <a:buNone/>
            </a:pPr>
            <a:fld id="{C23EF943-DA08-456A-B0F4-75E902CBF9FE}"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70" name="Content Placeholder 2"/>
          <p:cNvSpPr/>
          <p:nvPr/>
        </p:nvSpPr>
        <p:spPr>
          <a:xfrm>
            <a:off x="1143000" y="1828800"/>
            <a:ext cx="8686800" cy="3657600"/>
          </a:xfrm>
          <a:prstGeom prst="rect">
            <a:avLst/>
          </a:prstGeom>
          <a:noFill/>
          <a:ln w="0">
            <a:noFill/>
          </a:ln>
        </p:spPr>
        <p:style>
          <a:lnRef idx="0"/>
          <a:fillRef idx="0"/>
          <a:effectRef idx="0"/>
          <a:fontRef idx="minor"/>
        </p:style>
        <p:txBody>
          <a:bodyPr anchor="t">
            <a:normAutofit fontScale="63000"/>
          </a:bodyPr>
          <a:p>
            <a:pPr marL="144000" indent="-1440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Summary of methodologies</a:t>
            </a:r>
            <a:endParaRPr b="0" lang="en-US" sz="22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Data Collection through API</a:t>
            </a:r>
            <a:endParaRPr b="0" lang="en-US" sz="18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Data Collection with Web Scraping</a:t>
            </a:r>
            <a:endParaRPr b="0" lang="en-US" sz="18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Data Wrangling</a:t>
            </a:r>
            <a:endParaRPr b="0" lang="en-US" sz="18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Exploratory Data Analysis with SQL</a:t>
            </a:r>
            <a:endParaRPr b="0" lang="en-US" sz="18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Exploratory Data Analysis with Data Visualization</a:t>
            </a:r>
            <a:endParaRPr b="0" lang="en-US" sz="18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Interactive Visual Analytics with Folium</a:t>
            </a:r>
            <a:endParaRPr b="0" lang="en-US" sz="18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Machine Learning Prediction</a:t>
            </a:r>
            <a:endParaRPr b="0" lang="en-US" sz="18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endParaRPr b="0" lang="en-US" sz="1800" spc="-1" strike="noStrike">
              <a:solidFill>
                <a:srgbClr val="000000"/>
              </a:solidFill>
              <a:latin typeface="Arial"/>
            </a:endParaRPr>
          </a:p>
          <a:p>
            <a:pPr marL="144000" indent="-1440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Summary of all results</a:t>
            </a:r>
            <a:endParaRPr b="0" lang="en-US" sz="22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Exploratory Data Analysis result</a:t>
            </a:r>
            <a:endParaRPr b="0" lang="en-US" sz="18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Interactive analytics in screenshots</a:t>
            </a:r>
            <a:endParaRPr b="0" lang="en-US" sz="1800" spc="-1" strike="noStrike">
              <a:solidFill>
                <a:srgbClr val="000000"/>
              </a:solidFill>
              <a:latin typeface="Arial"/>
            </a:endParaRPr>
          </a:p>
          <a:p>
            <a:pPr lvl="2" marL="408240" indent="-136080">
              <a:lnSpc>
                <a:spcPct val="100000"/>
              </a:lnSpc>
              <a:spcBef>
                <a:spcPts val="1400"/>
              </a:spcBef>
              <a:buClr>
                <a:srgbClr val="000000"/>
              </a:buClr>
              <a:buSzPct val="45000"/>
              <a:buFont typeface="Wingdings" charset="2"/>
              <a:buChar char=""/>
            </a:pPr>
            <a:r>
              <a:rPr b="0" lang="en-US" sz="1800" spc="-1" strike="noStrike">
                <a:solidFill>
                  <a:schemeClr val="accent3">
                    <a:lumMod val="25000"/>
                  </a:schemeClr>
                </a:solidFill>
                <a:latin typeface="Abadi"/>
              </a:rPr>
              <a:t>Predictive Analytics result</a:t>
            </a:r>
            <a:endParaRPr b="0" lang="en-US" sz="1800" spc="-1" strike="noStrike">
              <a:solidFill>
                <a:srgbClr val="000000"/>
              </a:solidFill>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1"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000" spc="-1" strike="noStrike">
                <a:solidFill>
                  <a:schemeClr val="accent3">
                    <a:lumMod val="25000"/>
                  </a:schemeClr>
                </a:solidFill>
                <a:latin typeface="Abadi"/>
              </a:rPr>
              <a:t>We used wildcard like ‘%’ to filter for </a:t>
            </a:r>
            <a:r>
              <a:rPr b="1" lang="en-US" sz="2000" spc="-1" strike="noStrike">
                <a:solidFill>
                  <a:schemeClr val="accent3">
                    <a:lumMod val="25000"/>
                  </a:schemeClr>
                </a:solidFill>
                <a:latin typeface="Abadi"/>
              </a:rPr>
              <a:t>WHERE</a:t>
            </a:r>
            <a:r>
              <a:rPr b="0" lang="en-US" sz="2000" spc="-1" strike="noStrike">
                <a:solidFill>
                  <a:schemeClr val="accent3">
                    <a:lumMod val="25000"/>
                  </a:schemeClr>
                </a:solidFill>
                <a:latin typeface="Abadi"/>
              </a:rPr>
              <a:t> MissionOutcome was a success or a failure. </a:t>
            </a:r>
            <a:endParaRPr b="0" lang="en-US" sz="2000" spc="-1" strike="noStrike">
              <a:solidFill>
                <a:srgbClr val="000000"/>
              </a:solidFill>
              <a:latin typeface="Calibri"/>
            </a:endParaRPr>
          </a:p>
          <a:p>
            <a:pPr indent="0">
              <a:lnSpc>
                <a:spcPct val="100000"/>
              </a:lnSpc>
              <a:spcBef>
                <a:spcPts val="1400"/>
              </a:spcBef>
              <a:buNone/>
            </a:pPr>
            <a:endParaRPr b="0" lang="en-US" sz="2000" spc="-1" strike="noStrike">
              <a:solidFill>
                <a:srgbClr val="000000"/>
              </a:solidFill>
              <a:latin typeface="Calibri"/>
            </a:endParaRPr>
          </a:p>
        </p:txBody>
      </p:sp>
      <p:sp>
        <p:nvSpPr>
          <p:cNvPr id="24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8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243" name="" descr=""/>
          <p:cNvPicPr/>
          <p:nvPr/>
        </p:nvPicPr>
        <p:blipFill>
          <a:blip r:embed="rId2"/>
          <a:stretch/>
        </p:blipFill>
        <p:spPr>
          <a:xfrm>
            <a:off x="1143000" y="2971800"/>
            <a:ext cx="9091080" cy="2834280"/>
          </a:xfrm>
          <a:prstGeom prst="rect">
            <a:avLst/>
          </a:prstGeom>
          <a:ln w="0">
            <a:noFill/>
          </a:ln>
        </p:spPr>
      </p:pic>
      <p:sp>
        <p:nvSpPr>
          <p:cNvPr id="3" name="PlaceHolder 2"/>
          <p:cNvSpPr>
            <a:spLocks noGrp="1"/>
          </p:cNvSpPr>
          <p:nvPr>
            <p:ph type="sldNum" idx="2"/>
          </p:nvPr>
        </p:nvSpPr>
        <p:spPr/>
        <p:txBody>
          <a:bodyPr/>
          <a:p>
            <a:fld id="{8D6A3AA1-8F60-4262-B0DC-B701999D2BBD}"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PlaceHolder 1"/>
          <p:cNvSpPr>
            <a:spLocks noGrp="1"/>
          </p:cNvSpPr>
          <p:nvPr>
            <p:ph/>
          </p:nvPr>
        </p:nvSpPr>
        <p:spPr>
          <a:xfrm>
            <a:off x="685800" y="137160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1700" spc="-1" strike="noStrike">
                <a:solidFill>
                  <a:schemeClr val="accent3">
                    <a:lumMod val="25000"/>
                  </a:schemeClr>
                </a:solidFill>
                <a:latin typeface="Abadi"/>
              </a:rPr>
              <a:t>We determined the booster that have carried the maximum payload using a subquery in the </a:t>
            </a:r>
            <a:r>
              <a:rPr b="1" lang="en-US" sz="1700" spc="-1" strike="noStrike">
                <a:solidFill>
                  <a:schemeClr val="accent3">
                    <a:lumMod val="25000"/>
                  </a:schemeClr>
                </a:solidFill>
                <a:latin typeface="Abadi"/>
              </a:rPr>
              <a:t>WHERE</a:t>
            </a:r>
            <a:r>
              <a:rPr b="0" lang="en-US" sz="1700" spc="-1" strike="noStrike">
                <a:solidFill>
                  <a:schemeClr val="accent3">
                    <a:lumMod val="25000"/>
                  </a:schemeClr>
                </a:solidFill>
                <a:latin typeface="Abadi"/>
              </a:rPr>
              <a:t> clause and the </a:t>
            </a:r>
            <a:r>
              <a:rPr b="1" lang="en-US" sz="1700" spc="-1" strike="noStrike">
                <a:solidFill>
                  <a:schemeClr val="accent3">
                    <a:lumMod val="25000"/>
                  </a:schemeClr>
                </a:solidFill>
                <a:latin typeface="Abadi"/>
              </a:rPr>
              <a:t>MAX() </a:t>
            </a:r>
            <a:r>
              <a:rPr b="0" lang="en-US" sz="1700" spc="-1" strike="noStrike">
                <a:solidFill>
                  <a:schemeClr val="accent3">
                    <a:lumMod val="25000"/>
                  </a:schemeClr>
                </a:solidFill>
                <a:latin typeface="Abadi"/>
              </a:rPr>
              <a:t>function.</a:t>
            </a:r>
            <a:endParaRPr b="0" lang="en-US" sz="1700" spc="-1" strike="noStrike">
              <a:solidFill>
                <a:srgbClr val="000000"/>
              </a:solidFill>
              <a:latin typeface="Calibri"/>
            </a:endParaRPr>
          </a:p>
        </p:txBody>
      </p:sp>
      <p:sp>
        <p:nvSpPr>
          <p:cNvPr id="24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246" name="" descr=""/>
          <p:cNvPicPr/>
          <p:nvPr/>
        </p:nvPicPr>
        <p:blipFill>
          <a:blip r:embed="rId2"/>
          <a:stretch/>
        </p:blipFill>
        <p:spPr>
          <a:xfrm>
            <a:off x="1600200" y="2126880"/>
            <a:ext cx="7353720" cy="4273920"/>
          </a:xfrm>
          <a:prstGeom prst="rect">
            <a:avLst/>
          </a:prstGeom>
          <a:ln w="0">
            <a:noFill/>
          </a:ln>
        </p:spPr>
      </p:pic>
      <p:sp>
        <p:nvSpPr>
          <p:cNvPr id="3" name="PlaceHolder 2"/>
          <p:cNvSpPr>
            <a:spLocks noGrp="1"/>
          </p:cNvSpPr>
          <p:nvPr>
            <p:ph type="sldNum" idx="2"/>
          </p:nvPr>
        </p:nvSpPr>
        <p:spPr/>
        <p:txBody>
          <a:bodyPr/>
          <a:p>
            <a:fld id="{A807FD04-769B-4A00-8F2C-CAD02EAF7AA3}"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PlaceHolder 1"/>
          <p:cNvSpPr>
            <a:spLocks noGrp="1"/>
          </p:cNvSpPr>
          <p:nvPr>
            <p:ph/>
          </p:nvPr>
        </p:nvSpPr>
        <p:spPr>
          <a:xfrm>
            <a:off x="770040" y="137160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We used a combinations of the </a:t>
            </a:r>
            <a:r>
              <a:rPr b="1" lang="en-US" sz="2200" spc="-1" strike="noStrike">
                <a:solidFill>
                  <a:schemeClr val="accent3">
                    <a:lumMod val="25000"/>
                  </a:schemeClr>
                </a:solidFill>
                <a:latin typeface="Abadi"/>
              </a:rPr>
              <a:t>WHERE</a:t>
            </a:r>
            <a:r>
              <a:rPr b="0" lang="en-US" sz="2200" spc="-1" strike="noStrike">
                <a:solidFill>
                  <a:schemeClr val="accent3">
                    <a:lumMod val="25000"/>
                  </a:schemeClr>
                </a:solidFill>
                <a:latin typeface="Abadi"/>
              </a:rPr>
              <a:t> clause, </a:t>
            </a:r>
            <a:r>
              <a:rPr b="1" lang="en-US" sz="2200" spc="-1" strike="noStrike">
                <a:solidFill>
                  <a:schemeClr val="accent3">
                    <a:lumMod val="25000"/>
                  </a:schemeClr>
                </a:solidFill>
                <a:latin typeface="Abadi"/>
              </a:rPr>
              <a:t>LIKE</a:t>
            </a:r>
            <a:r>
              <a:rPr b="0" lang="en-US" sz="2200" spc="-1" strike="noStrike">
                <a:solidFill>
                  <a:schemeClr val="accent3">
                    <a:lumMod val="25000"/>
                  </a:schemeClr>
                </a:solidFill>
                <a:latin typeface="Abadi"/>
              </a:rPr>
              <a:t>, </a:t>
            </a:r>
            <a:r>
              <a:rPr b="1" lang="en-US" sz="2200" spc="-1" strike="noStrike">
                <a:solidFill>
                  <a:schemeClr val="accent3">
                    <a:lumMod val="25000"/>
                  </a:schemeClr>
                </a:solidFill>
                <a:latin typeface="Abadi"/>
              </a:rPr>
              <a:t>AND</a:t>
            </a:r>
            <a:r>
              <a:rPr b="0" lang="en-US" sz="2200" spc="-1" strike="noStrike">
                <a:solidFill>
                  <a:schemeClr val="accent3">
                    <a:lumMod val="25000"/>
                  </a:schemeClr>
                </a:solidFill>
                <a:latin typeface="Abadi"/>
              </a:rPr>
              <a:t>, and </a:t>
            </a:r>
            <a:r>
              <a:rPr b="1" lang="en-US" sz="2200" spc="-1" strike="noStrike">
                <a:solidFill>
                  <a:schemeClr val="accent3">
                    <a:lumMod val="25000"/>
                  </a:schemeClr>
                </a:solidFill>
                <a:latin typeface="Abadi"/>
              </a:rPr>
              <a:t>BETWEEN</a:t>
            </a:r>
            <a:r>
              <a:rPr b="0" lang="en-US" sz="2200" spc="-1" strike="noStrike">
                <a:solidFill>
                  <a:schemeClr val="accent3">
                    <a:lumMod val="25000"/>
                  </a:schemeClr>
                </a:solidFill>
                <a:latin typeface="Abadi"/>
              </a:rPr>
              <a:t> conditions to filter for failed landing outcomes in drone ship, their booster versions, and launch site names for year 2015</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4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249" name="" descr=""/>
          <p:cNvPicPr/>
          <p:nvPr/>
        </p:nvPicPr>
        <p:blipFill>
          <a:blip r:embed="rId2"/>
          <a:stretch/>
        </p:blipFill>
        <p:spPr>
          <a:xfrm>
            <a:off x="1371600" y="2971800"/>
            <a:ext cx="9037440" cy="3017160"/>
          </a:xfrm>
          <a:prstGeom prst="rect">
            <a:avLst/>
          </a:prstGeom>
          <a:ln w="0">
            <a:noFill/>
          </a:ln>
        </p:spPr>
      </p:pic>
      <p:sp>
        <p:nvSpPr>
          <p:cNvPr id="3" name="PlaceHolder 2"/>
          <p:cNvSpPr>
            <a:spLocks noGrp="1"/>
          </p:cNvSpPr>
          <p:nvPr>
            <p:ph type="sldNum" idx="2"/>
          </p:nvPr>
        </p:nvSpPr>
        <p:spPr/>
        <p:txBody>
          <a:bodyPr/>
          <a:p>
            <a:fld id="{D43198C0-D745-4B38-80D5-7552685F9A19}"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0" name="PlaceHolder 1"/>
          <p:cNvSpPr>
            <a:spLocks noGrp="1"/>
          </p:cNvSpPr>
          <p:nvPr>
            <p:ph/>
          </p:nvPr>
        </p:nvSpPr>
        <p:spPr>
          <a:xfrm>
            <a:off x="685800" y="1592640"/>
            <a:ext cx="3657600" cy="3207960"/>
          </a:xfrm>
          <a:prstGeom prst="rect">
            <a:avLst/>
          </a:prstGeom>
          <a:noFill/>
          <a:ln w="0">
            <a:noFill/>
          </a:ln>
        </p:spPr>
        <p:txBody>
          <a:bodyPr anchor="t">
            <a:noAutofit/>
          </a:bodyPr>
          <a:p>
            <a:pPr marL="432000" indent="-324000">
              <a:lnSpc>
                <a:spcPct val="100000"/>
              </a:lnSpc>
              <a:spcBef>
                <a:spcPts val="1400"/>
              </a:spcBef>
              <a:buClr>
                <a:srgbClr val="000000"/>
              </a:buClr>
              <a:buSzPct val="45000"/>
              <a:buFont typeface="Wingdings" charset="2"/>
              <a:buChar char=""/>
            </a:pPr>
            <a:r>
              <a:rPr b="0" lang="en-US" sz="2000" spc="-1" strike="noStrike">
                <a:solidFill>
                  <a:srgbClr val="000000"/>
                </a:solidFill>
                <a:latin typeface="Abadi"/>
              </a:rPr>
              <a:t>We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en-US" sz="2000" spc="-1" strike="noStrike">
              <a:solidFill>
                <a:srgbClr val="000000"/>
              </a:solidFill>
              <a:latin typeface="Calibri"/>
            </a:endParaRPr>
          </a:p>
          <a:p>
            <a:pPr marL="432000" indent="-324000">
              <a:lnSpc>
                <a:spcPct val="100000"/>
              </a:lnSpc>
              <a:spcBef>
                <a:spcPts val="1400"/>
              </a:spcBef>
              <a:buClr>
                <a:srgbClr val="000000"/>
              </a:buClr>
              <a:buSzPct val="45000"/>
              <a:buFont typeface="Wingdings" charset="2"/>
              <a:buChar char=""/>
            </a:pPr>
            <a:r>
              <a:rPr b="0" lang="en-US" sz="2000" spc="-1" strike="noStrike">
                <a:solidFill>
                  <a:srgbClr val="000000"/>
                </a:solidFill>
                <a:latin typeface="Abadi"/>
              </a:rPr>
              <a:t>We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en-US" sz="2000" spc="-1" strike="noStrike">
              <a:solidFill>
                <a:srgbClr val="000000"/>
              </a:solidFill>
              <a:latin typeface="Calibri"/>
            </a:endParaRPr>
          </a:p>
          <a:p>
            <a:pPr marL="432000" indent="0">
              <a:lnSpc>
                <a:spcPct val="100000"/>
              </a:lnSpc>
              <a:spcBef>
                <a:spcPts val="1400"/>
              </a:spcBef>
              <a:buNone/>
            </a:pPr>
            <a:endParaRPr b="0" lang="en-US" sz="2000" spc="-1" strike="noStrike">
              <a:solidFill>
                <a:srgbClr val="000000"/>
              </a:solidFill>
              <a:latin typeface="Calibri"/>
            </a:endParaRPr>
          </a:p>
        </p:txBody>
      </p:sp>
      <p:sp>
        <p:nvSpPr>
          <p:cNvPr id="25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4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252" name="" descr=""/>
          <p:cNvPicPr/>
          <p:nvPr/>
        </p:nvPicPr>
        <p:blipFill>
          <a:blip r:embed="rId2"/>
          <a:stretch/>
        </p:blipFill>
        <p:spPr>
          <a:xfrm>
            <a:off x="4269600" y="1810800"/>
            <a:ext cx="7617600" cy="3904200"/>
          </a:xfrm>
          <a:prstGeom prst="rect">
            <a:avLst/>
          </a:prstGeom>
          <a:ln w="0">
            <a:noFill/>
          </a:ln>
        </p:spPr>
      </p:pic>
      <p:sp>
        <p:nvSpPr>
          <p:cNvPr id="3" name="PlaceHolder 2"/>
          <p:cNvSpPr>
            <a:spLocks noGrp="1"/>
          </p:cNvSpPr>
          <p:nvPr>
            <p:ph type="sldNum" idx="2"/>
          </p:nvPr>
        </p:nvSpPr>
        <p:spPr/>
        <p:txBody>
          <a:bodyPr/>
          <a:p>
            <a:fld id="{1FA4C875-191F-48D2-8777-A834E1419DDB}"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3" name="TextBox 6"/>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All launch sites global map markers</a:t>
            </a:r>
            <a:endParaRPr b="0" lang="en-US" sz="4000" spc="-1" strike="noStrike">
              <a:solidFill>
                <a:srgbClr val="000000"/>
              </a:solidFill>
              <a:latin typeface="Arial"/>
            </a:endParaRPr>
          </a:p>
        </p:txBody>
      </p:sp>
      <p:pic>
        <p:nvPicPr>
          <p:cNvPr id="255" name="" descr=""/>
          <p:cNvPicPr/>
          <p:nvPr/>
        </p:nvPicPr>
        <p:blipFill>
          <a:blip r:embed="rId2"/>
          <a:stretch/>
        </p:blipFill>
        <p:spPr>
          <a:xfrm>
            <a:off x="1393200" y="1600200"/>
            <a:ext cx="8208000" cy="3947760"/>
          </a:xfrm>
          <a:prstGeom prst="rect">
            <a:avLst/>
          </a:prstGeom>
          <a:ln w="0">
            <a:noFill/>
          </a:ln>
        </p:spPr>
      </p:pic>
      <p:sp>
        <p:nvSpPr>
          <p:cNvPr id="2" name="PlaceHolder 1"/>
          <p:cNvSpPr>
            <a:spLocks noGrp="1"/>
          </p:cNvSpPr>
          <p:nvPr>
            <p:ph type="sldNum" idx="2"/>
          </p:nvPr>
        </p:nvSpPr>
        <p:spPr/>
        <p:txBody>
          <a:bodyPr/>
          <a:p>
            <a:fld id="{C4F37FEA-93BC-4EEB-B084-942D9CB278A2}"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Markers showing launch sites with color labels</a:t>
            </a:r>
            <a:endParaRPr b="0" lang="en-US" sz="4000" spc="-1" strike="noStrike">
              <a:solidFill>
                <a:srgbClr val="000000"/>
              </a:solidFill>
              <a:latin typeface="Arial"/>
            </a:endParaRPr>
          </a:p>
        </p:txBody>
      </p:sp>
      <p:pic>
        <p:nvPicPr>
          <p:cNvPr id="257" name="" descr=""/>
          <p:cNvPicPr/>
          <p:nvPr/>
        </p:nvPicPr>
        <p:blipFill>
          <a:blip r:embed="rId2"/>
          <a:stretch/>
        </p:blipFill>
        <p:spPr>
          <a:xfrm>
            <a:off x="1761480" y="1773360"/>
            <a:ext cx="7498080" cy="3977280"/>
          </a:xfrm>
          <a:prstGeom prst="rect">
            <a:avLst/>
          </a:prstGeom>
          <a:ln w="0">
            <a:noFill/>
          </a:ln>
        </p:spPr>
      </p:pic>
      <p:sp>
        <p:nvSpPr>
          <p:cNvPr id="2" name="PlaceHolder 1"/>
          <p:cNvSpPr>
            <a:spLocks noGrp="1"/>
          </p:cNvSpPr>
          <p:nvPr>
            <p:ph type="sldNum" idx="2"/>
          </p:nvPr>
        </p:nvSpPr>
        <p:spPr/>
        <p:txBody>
          <a:bodyPr/>
          <a:p>
            <a:fld id="{3AE30C95-2CF7-4D1A-B7D3-4DE59936138F}"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8" name="PlaceHolder 1"/>
          <p:cNvSpPr>
            <a:spLocks noGrp="1"/>
          </p:cNvSpPr>
          <p:nvPr>
            <p:ph/>
          </p:nvPr>
        </p:nvSpPr>
        <p:spPr>
          <a:xfrm>
            <a:off x="770040" y="1690560"/>
            <a:ext cx="8597520" cy="4314600"/>
          </a:xfrm>
          <a:prstGeom prst="rect">
            <a:avLst/>
          </a:prstGeom>
          <a:noFill/>
          <a:ln w="0">
            <a:noFill/>
          </a:ln>
        </p:spPr>
        <p:txBody>
          <a:bodyPr anchor="t">
            <a:normAutofit/>
          </a:bodyPr>
          <a:p>
            <a:pPr indent="0">
              <a:lnSpc>
                <a:spcPct val="90000"/>
              </a:lnSpc>
              <a:spcBef>
                <a:spcPts val="1417"/>
              </a:spcBef>
              <a:buNone/>
            </a:pPr>
            <a:endParaRPr b="0" lang="en-US" sz="1800" spc="-1" strike="noStrike">
              <a:solidFill>
                <a:srgbClr val="000000"/>
              </a:solidFill>
              <a:latin typeface="Calibri"/>
            </a:endParaRPr>
          </a:p>
        </p:txBody>
      </p:sp>
      <p:sp>
        <p:nvSpPr>
          <p:cNvPr id="25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Site distance to landmarks</a:t>
            </a:r>
            <a:endParaRPr b="0" lang="en-US" sz="4000" spc="-1" strike="noStrike">
              <a:solidFill>
                <a:srgbClr val="000000"/>
              </a:solidFill>
              <a:latin typeface="Arial"/>
            </a:endParaRPr>
          </a:p>
        </p:txBody>
      </p:sp>
      <p:pic>
        <p:nvPicPr>
          <p:cNvPr id="260" name="" descr=""/>
          <p:cNvPicPr/>
          <p:nvPr/>
        </p:nvPicPr>
        <p:blipFill>
          <a:blip r:embed="rId2"/>
          <a:stretch/>
        </p:blipFill>
        <p:spPr>
          <a:xfrm>
            <a:off x="473400" y="1498680"/>
            <a:ext cx="10073880" cy="4526280"/>
          </a:xfrm>
          <a:prstGeom prst="rect">
            <a:avLst/>
          </a:prstGeom>
          <a:ln w="0">
            <a:noFill/>
          </a:ln>
        </p:spPr>
      </p:pic>
      <p:sp>
        <p:nvSpPr>
          <p:cNvPr id="3" name="PlaceHolder 2"/>
          <p:cNvSpPr>
            <a:spLocks noGrp="1"/>
          </p:cNvSpPr>
          <p:nvPr>
            <p:ph type="sldNum" idx="2"/>
          </p:nvPr>
        </p:nvSpPr>
        <p:spPr/>
        <p:txBody>
          <a:bodyPr/>
          <a:p>
            <a:fld id="{487E9700-F45B-4A93-90BA-8A1FC2356EE6}"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1" name="TextBox 1"/>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pPr>
            <a:r>
              <a:rPr b="0" lang="en-US" sz="4000" spc="-1" strike="noStrike">
                <a:solidFill>
                  <a:srgbClr val="0b49cb"/>
                </a:solidFill>
                <a:latin typeface="Abadi"/>
                <a:ea typeface="IBM Plex Mono SemiBold"/>
              </a:rPr>
              <a:t>Pie chart showing the success percentage achieved by each launch site</a:t>
            </a:r>
            <a:endParaRPr b="0" lang="en-US" sz="4000" spc="-1" strike="noStrike">
              <a:solidFill>
                <a:srgbClr val="000000"/>
              </a:solidFill>
              <a:latin typeface="Arial"/>
            </a:endParaRPr>
          </a:p>
        </p:txBody>
      </p:sp>
      <p:pic>
        <p:nvPicPr>
          <p:cNvPr id="263" name="" descr=""/>
          <p:cNvPicPr/>
          <p:nvPr/>
        </p:nvPicPr>
        <p:blipFill>
          <a:blip r:embed="rId2"/>
          <a:stretch/>
        </p:blipFill>
        <p:spPr>
          <a:xfrm>
            <a:off x="1371600" y="2057400"/>
            <a:ext cx="9372600" cy="4119120"/>
          </a:xfrm>
          <a:prstGeom prst="rect">
            <a:avLst/>
          </a:prstGeom>
          <a:ln w="0">
            <a:noFill/>
          </a:ln>
        </p:spPr>
      </p:pic>
      <p:sp>
        <p:nvSpPr>
          <p:cNvPr id="2" name="PlaceHolder 1"/>
          <p:cNvSpPr>
            <a:spLocks noGrp="1"/>
          </p:cNvSpPr>
          <p:nvPr>
            <p:ph type="sldNum" idx="2"/>
          </p:nvPr>
        </p:nvSpPr>
        <p:spPr/>
        <p:txBody>
          <a:bodyPr/>
          <a:p>
            <a:fld id="{F5211C60-5C49-4C15-8349-58F7B18BDF42}"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b="0" lang="en-US" sz="1600" spc="-1" strike="noStrike">
                <a:solidFill>
                  <a:srgbClr val="1c7ddb"/>
                </a:solidFill>
                <a:latin typeface="Abadi"/>
              </a:defRPr>
            </a:lvl1pPr>
          </a:lstStyle>
          <a:p>
            <a:pPr indent="0" algn="r">
              <a:lnSpc>
                <a:spcPct val="100000"/>
              </a:lnSpc>
              <a:spcAft>
                <a:spcPts val="601"/>
              </a:spcAft>
              <a:buNone/>
            </a:pPr>
            <a:fld id="{829FB1DA-D26F-494B-8BB4-BA21061C82E3}"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4" name="Content Placeholder 2"/>
          <p:cNvSpPr/>
          <p:nvPr/>
        </p:nvSpPr>
        <p:spPr>
          <a:xfrm>
            <a:off x="685800" y="1759680"/>
            <a:ext cx="10972800" cy="3040920"/>
          </a:xfrm>
          <a:prstGeom prst="rect">
            <a:avLst/>
          </a:prstGeom>
          <a:noFill/>
          <a:ln w="0">
            <a:noFill/>
          </a:ln>
        </p:spPr>
        <p:style>
          <a:lnRef idx="0"/>
          <a:fillRef idx="0"/>
          <a:effectRef idx="0"/>
          <a:fontRef idx="minor"/>
        </p:style>
        <p:txBody>
          <a:bodyPr anchor="t">
            <a:normAutofit fontScale="77000"/>
          </a:bodyPr>
          <a:p>
            <a:pPr marL="175680" indent="-175680">
              <a:lnSpc>
                <a:spcPct val="90000"/>
              </a:lnSpc>
              <a:spcBef>
                <a:spcPts val="1400"/>
              </a:spcBef>
              <a:buClr>
                <a:srgbClr val="292929"/>
              </a:buClr>
              <a:buFont typeface="Arial"/>
              <a:buChar char="•"/>
            </a:pPr>
            <a:r>
              <a:rPr b="0" lang="en-US" sz="2200" spc="-1" strike="noStrike">
                <a:solidFill>
                  <a:schemeClr val="accent3">
                    <a:lumMod val="25000"/>
                  </a:schemeClr>
                </a:solidFill>
                <a:latin typeface="Abadi"/>
              </a:rPr>
              <a:t>Project background and context</a:t>
            </a:r>
            <a:endParaRPr b="0" lang="en-US" sz="2200" spc="-1" strike="noStrike">
              <a:solidFill>
                <a:srgbClr val="000000"/>
              </a:solidFill>
              <a:latin typeface="Arial"/>
            </a:endParaRPr>
          </a:p>
          <a:p>
            <a:pPr lvl="1" marL="351720" algn="just">
              <a:lnSpc>
                <a:spcPct val="9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b="0" lang="en-US" sz="1800" spc="-1" strike="noStrike">
              <a:solidFill>
                <a:srgbClr val="000000"/>
              </a:solidFill>
              <a:latin typeface="Arial"/>
            </a:endParaRPr>
          </a:p>
          <a:p>
            <a:pPr lvl="1" marL="351720" algn="just">
              <a:lnSpc>
                <a:spcPct val="90000"/>
              </a:lnSpc>
              <a:spcBef>
                <a:spcPts val="1400"/>
              </a:spcBef>
              <a:buClr>
                <a:srgbClr val="000000"/>
              </a:buClr>
              <a:buSzPct val="45000"/>
              <a:buFont typeface="Wingdings" charset="2"/>
              <a:buChar char=""/>
              <a:tabLst>
                <a:tab algn="l" pos="0"/>
              </a:tabLst>
            </a:pPr>
            <a:endParaRPr b="0" lang="en-US" sz="1800" spc="-1" strike="noStrike">
              <a:solidFill>
                <a:srgbClr val="000000"/>
              </a:solidFill>
              <a:latin typeface="Arial"/>
            </a:endParaRPr>
          </a:p>
          <a:p>
            <a:pPr marL="175680" indent="-175680">
              <a:lnSpc>
                <a:spcPct val="90000"/>
              </a:lnSpc>
              <a:spcBef>
                <a:spcPts val="1400"/>
              </a:spcBef>
              <a:buClr>
                <a:srgbClr val="292929"/>
              </a:buClr>
              <a:buFont typeface="Arial"/>
              <a:buChar char="•"/>
            </a:pPr>
            <a:r>
              <a:rPr b="0" lang="en-US" sz="2200" spc="-1" strike="noStrike">
                <a:solidFill>
                  <a:schemeClr val="accent3">
                    <a:lumMod val="25000"/>
                  </a:schemeClr>
                </a:solidFill>
                <a:latin typeface="Abadi"/>
              </a:rPr>
              <a:t>Problems you want to find answers</a:t>
            </a:r>
            <a:endParaRPr b="0" lang="en-US" sz="2200" spc="-1" strike="noStrike">
              <a:solidFill>
                <a:srgbClr val="000000"/>
              </a:solidFill>
              <a:latin typeface="Arial"/>
            </a:endParaRPr>
          </a:p>
          <a:p>
            <a:pPr lvl="3" marL="665280" indent="-166320">
              <a:lnSpc>
                <a:spcPct val="9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What factors determine if the rocket will land successfully?</a:t>
            </a:r>
            <a:endParaRPr b="0" lang="en-US" sz="1800" spc="-1" strike="noStrike">
              <a:solidFill>
                <a:srgbClr val="000000"/>
              </a:solidFill>
              <a:latin typeface="Arial"/>
            </a:endParaRPr>
          </a:p>
          <a:p>
            <a:pPr lvl="3" marL="665280" indent="-166320">
              <a:lnSpc>
                <a:spcPct val="9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The interaction among-st</a:t>
            </a:r>
            <a:r>
              <a:rPr b="0" lang="en-US" sz="1800" spc="-1" strike="noStrike">
                <a:solidFill>
                  <a:schemeClr val="accent3">
                    <a:lumMod val="25000"/>
                  </a:schemeClr>
                </a:solidFill>
                <a:latin typeface="Abadi"/>
              </a:rPr>
              <a:t> various features that determine the success rate of a successful landing.</a:t>
            </a:r>
            <a:endParaRPr b="0" lang="en-US" sz="1800" spc="-1" strike="noStrike">
              <a:solidFill>
                <a:srgbClr val="000000"/>
              </a:solidFill>
              <a:latin typeface="Arial"/>
            </a:endParaRPr>
          </a:p>
          <a:p>
            <a:pPr lvl="3" marL="665280" indent="-166320">
              <a:lnSpc>
                <a:spcPct val="90000"/>
              </a:lnSpc>
              <a:spcBef>
                <a:spcPts val="1400"/>
              </a:spcBef>
              <a:buClr>
                <a:srgbClr val="000000"/>
              </a:buClr>
              <a:buSzPct val="45000"/>
              <a:buFont typeface="Wingdings" charset="2"/>
              <a:buChar char=""/>
              <a:tabLst>
                <a:tab algn="l" pos="0"/>
              </a:tabLst>
            </a:pPr>
            <a:r>
              <a:rPr b="0" lang="en-US" sz="1800" spc="-1" strike="noStrike">
                <a:solidFill>
                  <a:schemeClr val="accent3">
                    <a:lumMod val="25000"/>
                  </a:schemeClr>
                </a:solidFill>
                <a:latin typeface="Abadi"/>
              </a:rPr>
              <a:t>What operating conditions needs to be in place to ensure a successful landing program.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pPr>
            <a:r>
              <a:rPr b="0" lang="en-US" sz="4000" spc="-1" strike="noStrike">
                <a:solidFill>
                  <a:srgbClr val="0b49cb"/>
                </a:solidFill>
                <a:latin typeface="Abadi"/>
                <a:ea typeface="IBM Plex Mono SemiBold"/>
              </a:rPr>
              <a:t>Pie chart showing the Launch site with the highest launch success ratio</a:t>
            </a:r>
            <a:endParaRPr b="0" lang="en-US" sz="4000" spc="-1" strike="noStrike">
              <a:solidFill>
                <a:srgbClr val="000000"/>
              </a:solidFill>
              <a:latin typeface="Arial"/>
            </a:endParaRPr>
          </a:p>
          <a:p>
            <a:pPr>
              <a:lnSpc>
                <a:spcPct val="90000"/>
              </a:lnSpc>
            </a:pPr>
            <a:endParaRPr b="0" lang="en-US" sz="4000" spc="-1" strike="noStrike">
              <a:solidFill>
                <a:srgbClr val="000000"/>
              </a:solidFill>
              <a:latin typeface="Arial"/>
            </a:endParaRPr>
          </a:p>
        </p:txBody>
      </p:sp>
      <p:pic>
        <p:nvPicPr>
          <p:cNvPr id="265" name="" descr=""/>
          <p:cNvPicPr/>
          <p:nvPr/>
        </p:nvPicPr>
        <p:blipFill>
          <a:blip r:embed="rId2"/>
          <a:stretch/>
        </p:blipFill>
        <p:spPr>
          <a:xfrm>
            <a:off x="1143000" y="2286000"/>
            <a:ext cx="10234800" cy="3400560"/>
          </a:xfrm>
          <a:prstGeom prst="rect">
            <a:avLst/>
          </a:prstGeom>
          <a:ln w="0">
            <a:noFill/>
          </a:ln>
        </p:spPr>
      </p:pic>
      <p:sp>
        <p:nvSpPr>
          <p:cNvPr id="2" name="PlaceHolder 1"/>
          <p:cNvSpPr>
            <a:spLocks noGrp="1"/>
          </p:cNvSpPr>
          <p:nvPr>
            <p:ph type="sldNum" idx="2"/>
          </p:nvPr>
        </p:nvSpPr>
        <p:spPr/>
        <p:txBody>
          <a:bodyPr/>
          <a:p>
            <a:fld id="{CB36DDD9-ABAF-483C-9CCD-A5A4E093B7A0}"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8000"/>
          </a:bodyPr>
          <a:p>
            <a:pPr>
              <a:lnSpc>
                <a:spcPct val="90000"/>
              </a:lnSpc>
              <a:spcAft>
                <a:spcPts val="601"/>
              </a:spcAft>
            </a:pPr>
            <a:r>
              <a:rPr b="0" lang="en-US" sz="2500" spc="-1" strike="noStrike">
                <a:solidFill>
                  <a:srgbClr val="0b49cb"/>
                </a:solidFill>
                <a:latin typeface="Abadi"/>
                <a:ea typeface="IBM Plex Mono SemiBold"/>
              </a:rPr>
              <a:t>Scatter plot of Payload vs Launch Outcome for all sites, with different payload selected in the range slider</a:t>
            </a:r>
            <a:endParaRPr b="0" lang="en-US" sz="2500" spc="-1" strike="noStrike">
              <a:solidFill>
                <a:srgbClr val="000000"/>
              </a:solidFill>
              <a:latin typeface="Arial"/>
            </a:endParaRPr>
          </a:p>
        </p:txBody>
      </p:sp>
      <p:pic>
        <p:nvPicPr>
          <p:cNvPr id="267" name="" descr=""/>
          <p:cNvPicPr/>
          <p:nvPr/>
        </p:nvPicPr>
        <p:blipFill>
          <a:blip r:embed="rId2"/>
          <a:stretch/>
        </p:blipFill>
        <p:spPr>
          <a:xfrm>
            <a:off x="1079280" y="2189520"/>
            <a:ext cx="10122120" cy="2611080"/>
          </a:xfrm>
          <a:prstGeom prst="rect">
            <a:avLst/>
          </a:prstGeom>
          <a:ln w="0">
            <a:noFill/>
          </a:ln>
        </p:spPr>
      </p:pic>
      <p:sp>
        <p:nvSpPr>
          <p:cNvPr id="2" name="PlaceHolder 1"/>
          <p:cNvSpPr>
            <a:spLocks noGrp="1"/>
          </p:cNvSpPr>
          <p:nvPr>
            <p:ph type="sldNum" idx="2"/>
          </p:nvPr>
        </p:nvSpPr>
        <p:spPr/>
        <p:txBody>
          <a:bodyPr/>
          <a:p>
            <a:fld id="{297A77EE-5EA6-4B54-9CE5-16F79732E340}"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8" name="TextBox 1"/>
          <p:cNvSpPr/>
          <p:nvPr/>
        </p:nvSpPr>
        <p:spPr>
          <a:xfrm>
            <a:off x="810720" y="252972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PlaceHolder 1"/>
          <p:cNvSpPr>
            <a:spLocks noGrp="1"/>
          </p:cNvSpPr>
          <p:nvPr>
            <p:ph/>
          </p:nvPr>
        </p:nvSpPr>
        <p:spPr>
          <a:xfrm>
            <a:off x="770040" y="2082240"/>
            <a:ext cx="5325480" cy="3811320"/>
          </a:xfrm>
          <a:prstGeom prst="rect">
            <a:avLst/>
          </a:prstGeom>
          <a:noFill/>
          <a:ln w="0">
            <a:noFill/>
          </a:ln>
        </p:spPr>
        <p:txBody>
          <a:bodyPr anchor="t">
            <a:normAutofit/>
          </a:bodyPr>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rPr>
              <a:t>The decision tree classifier is the model with the highest classification accuracy</a:t>
            </a:r>
            <a:endParaRPr b="0" lang="en-US" sz="2200" spc="-1" strike="noStrike">
              <a:solidFill>
                <a:srgbClr val="000000"/>
              </a:solidFill>
              <a:latin typeface="Calibri"/>
            </a:endParaRPr>
          </a:p>
          <a:p>
            <a:pPr marL="228600" indent="0">
              <a:lnSpc>
                <a:spcPct val="90000"/>
              </a:lnSpc>
              <a:spcBef>
                <a:spcPts val="1400"/>
              </a:spcBef>
              <a:buNone/>
            </a:pPr>
            <a:endParaRPr b="0" lang="en-US" sz="1800" spc="-1" strike="noStrike">
              <a:solidFill>
                <a:srgbClr val="000000"/>
              </a:solidFill>
              <a:latin typeface="Calibri"/>
            </a:endParaRPr>
          </a:p>
        </p:txBody>
      </p:sp>
      <p:sp>
        <p:nvSpPr>
          <p:cNvPr id="27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271" name="" descr=""/>
          <p:cNvPicPr/>
          <p:nvPr/>
        </p:nvPicPr>
        <p:blipFill>
          <a:blip r:embed="rId2"/>
          <a:stretch/>
        </p:blipFill>
        <p:spPr>
          <a:xfrm>
            <a:off x="1887120" y="3002760"/>
            <a:ext cx="7246800" cy="2255040"/>
          </a:xfrm>
          <a:prstGeom prst="rect">
            <a:avLst/>
          </a:prstGeom>
          <a:ln w="0">
            <a:noFill/>
          </a:ln>
        </p:spPr>
      </p:pic>
      <p:sp>
        <p:nvSpPr>
          <p:cNvPr id="3" name="PlaceHolder 2"/>
          <p:cNvSpPr>
            <a:spLocks noGrp="1"/>
          </p:cNvSpPr>
          <p:nvPr>
            <p:ph type="sldNum" idx="2"/>
          </p:nvPr>
        </p:nvSpPr>
        <p:spPr/>
        <p:txBody>
          <a:bodyPr/>
          <a:p>
            <a:fld id="{D953DAD9-111B-428B-A3FB-46AAEEF8CA57}"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2" name="PlaceHolder 1"/>
          <p:cNvSpPr>
            <a:spLocks noGrp="1"/>
          </p:cNvSpPr>
          <p:nvPr>
            <p:ph/>
          </p:nvPr>
        </p:nvSpPr>
        <p:spPr>
          <a:xfrm>
            <a:off x="770040" y="1600200"/>
            <a:ext cx="9477720" cy="42685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 confusion matrix is a table that is often used to describe the performance of a classification model on a set of data for which the true values are known. It is a fundamental tool in the field of machine learning and provides insights into the performance of a classifier, highlighting the types of errors it makes.</a:t>
            </a:r>
            <a:endParaRPr b="0" lang="en-US" sz="2200" spc="-1" strike="noStrike">
              <a:solidFill>
                <a:srgbClr val="000000"/>
              </a:solidFill>
              <a:latin typeface="Calibri"/>
            </a:endParaRPr>
          </a:p>
        </p:txBody>
      </p:sp>
      <p:sp>
        <p:nvSpPr>
          <p:cNvPr id="27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274" name="" descr=""/>
          <p:cNvPicPr/>
          <p:nvPr/>
        </p:nvPicPr>
        <p:blipFill>
          <a:blip r:embed="rId2"/>
          <a:stretch/>
        </p:blipFill>
        <p:spPr>
          <a:xfrm>
            <a:off x="3429000" y="3429000"/>
            <a:ext cx="3906360" cy="2895480"/>
          </a:xfrm>
          <a:prstGeom prst="rect">
            <a:avLst/>
          </a:prstGeom>
          <a:ln w="0">
            <a:noFill/>
          </a:ln>
        </p:spPr>
      </p:pic>
      <p:sp>
        <p:nvSpPr>
          <p:cNvPr id="3" name="PlaceHolder 2"/>
          <p:cNvSpPr>
            <a:spLocks noGrp="1"/>
          </p:cNvSpPr>
          <p:nvPr>
            <p:ph type="sldNum" idx="2"/>
          </p:nvPr>
        </p:nvSpPr>
        <p:spPr/>
        <p:txBody>
          <a:bodyPr/>
          <a:p>
            <a:fld id="{2FECA329-110D-45B8-BEC0-DDE36E10702D}"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5" name="PlaceHolder 1"/>
          <p:cNvSpPr>
            <a:spLocks noGrp="1"/>
          </p:cNvSpPr>
          <p:nvPr>
            <p:ph/>
          </p:nvPr>
        </p:nvSpPr>
        <p:spPr>
          <a:xfrm>
            <a:off x="770040" y="1874880"/>
            <a:ext cx="9059760" cy="435096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can conclude that:</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larger the flight amount at a launch site, the greater the success rate at a launch site.</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Launch success rate started to increase in 2013 till 2020.</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Orbits </a:t>
            </a:r>
            <a:r>
              <a:rPr b="0" lang="en-US" sz="2200" spc="-1" strike="noStrike">
                <a:solidFill>
                  <a:schemeClr val="accent3">
                    <a:lumMod val="25000"/>
                  </a:schemeClr>
                </a:solidFill>
                <a:latin typeface="Abadi"/>
              </a:rPr>
              <a:t>ES-L1, GEO, HEO, SSO, VLEO had the most success rate.</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KSC LC-39A had the most successful launches of any sites.</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Decision tree classifier is the best machine learning algorithm for this task.</a:t>
            </a:r>
            <a:endParaRPr b="0" lang="en-US" sz="2200" spc="-1" strike="noStrike">
              <a:solidFill>
                <a:srgbClr val="000000"/>
              </a:solidFill>
              <a:latin typeface="Calibri"/>
            </a:endParaRPr>
          </a:p>
          <a:p>
            <a:pPr indent="0">
              <a:lnSpc>
                <a:spcPct val="100000"/>
              </a:lnSpc>
              <a:spcBef>
                <a:spcPts val="1400"/>
              </a:spcBef>
              <a:buNone/>
              <a:tabLst>
                <a:tab algn="l" pos="0"/>
              </a:tabLst>
            </a:pPr>
            <a:endParaRPr b="0" lang="en-US" sz="2200" spc="-1" strike="noStrike">
              <a:solidFill>
                <a:srgbClr val="000000"/>
              </a:solidFill>
              <a:latin typeface="Calibri"/>
            </a:endParaRPr>
          </a:p>
        </p:txBody>
      </p:sp>
      <p:sp>
        <p:nvSpPr>
          <p:cNvPr id="27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CB07A38F-D096-4D53-BCE8-815BAAAA7873}"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7" name="PlaceHolder 1"/>
          <p:cNvSpPr>
            <a:spLocks noGrp="1"/>
          </p:cNvSpPr>
          <p:nvPr>
            <p:ph/>
          </p:nvPr>
        </p:nvSpPr>
        <p:spPr>
          <a:xfrm>
            <a:off x="1143360" y="2057400"/>
            <a:ext cx="9143640" cy="2286000"/>
          </a:xfrm>
          <a:prstGeom prst="rect">
            <a:avLst/>
          </a:prstGeom>
          <a:noFill/>
          <a:ln w="0">
            <a:noFill/>
          </a:ln>
        </p:spPr>
        <p:txBody>
          <a:bodyPr lIns="90000" rIns="90000" tIns="45000" bIns="45000" anchor="t">
            <a:normAutofit fontScale="66000"/>
          </a:bodyPr>
          <a:p>
            <a:pPr indent="0">
              <a:lnSpc>
                <a:spcPct val="100000"/>
              </a:lnSpc>
              <a:spcBef>
                <a:spcPts val="1400"/>
              </a:spcBef>
              <a:buNone/>
            </a:pPr>
            <a:r>
              <a:rPr b="0" lang="en-US" sz="2200" spc="-1" strike="noStrike">
                <a:solidFill>
                  <a:schemeClr val="accent3">
                    <a:lumMod val="25000"/>
                  </a:schemeClr>
                </a:solidFill>
                <a:latin typeface="Abadi"/>
                <a:hlinkClick r:id="rId2"/>
              </a:rPr>
              <a:t>https://github.com/MohanBI/ds_tutorial/blob/main/SpaceX_Machine_Learning_Prediction_Part_5.jupyterlite.ipynb</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hlinkClick r:id="rId3"/>
              </a:rPr>
              <a:t>https://github.com/MohanBI/ds_tutorial/blob/main/jupyter-labs-eda-dataviz.ipynb</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hlinkClick r:id="rId4"/>
              </a:rPr>
              <a:t>https://github.com/MohanBI/ds_tutorial/blob/main/jupyter-labs-eda-sql-coursera_sqllite.ipynb</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hlinkClick r:id="rId5"/>
              </a:rPr>
              <a:t>https://github.com/MohanBI/ds_tutorial/blob/main/jupyter-labs-spacex-data-collection-api.ipynb</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hlinkClick r:id="rId6"/>
              </a:rPr>
              <a:t>https://github.com/MohanBI/ds_tutorial/blob/main/jupyter-labs-webscraping.ipynb</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hlinkClick r:id="rId7"/>
              </a:rPr>
              <a:t>https://github.com/MohanBI/ds_tutorial/blob/main/lab_jupyter_launch_site_location.ipynb</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hlinkClick r:id="rId8"/>
              </a:rPr>
              <a:t>https://github.com/MohanBI/ds_tutorial/blob/main/labs-jupyter-spacex-Data%20wrangling.ipynb</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Appendix</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0700956B-3B41-4E7B-9FFE-4B89387EC0F1}"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2F2A94DF-F437-4CD9-AFFB-4CD1B875EA3A}"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76" name="TextBox 1"/>
          <p:cNvSpPr/>
          <p:nvPr/>
        </p:nvSpPr>
        <p:spPr>
          <a:xfrm>
            <a:off x="777960" y="2812680"/>
            <a:ext cx="103284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1469880" y="1666080"/>
            <a:ext cx="9045720" cy="4048920"/>
          </a:xfrm>
          <a:prstGeom prst="rect">
            <a:avLst/>
          </a:prstGeom>
          <a:noFill/>
          <a:ln w="0">
            <a:noFill/>
          </a:ln>
        </p:spPr>
        <p:style>
          <a:lnRef idx="0"/>
          <a:fillRef idx="0"/>
          <a:effectRef idx="0"/>
          <a:fontRef idx="minor"/>
        </p:style>
        <p:txBody>
          <a:bodyPr anchor="t">
            <a:normAutofit fontScale="24000"/>
          </a:bodyPr>
          <a:p>
            <a:pPr>
              <a:lnSpc>
                <a:spcPct val="120000"/>
              </a:lnSpc>
              <a:spcBef>
                <a:spcPts val="1400"/>
              </a:spcBef>
              <a:tabLst>
                <a:tab algn="l" pos="0"/>
              </a:tabLst>
            </a:pPr>
            <a:r>
              <a:rPr b="0" lang="en-US" sz="8800" spc="-1" strike="noStrike">
                <a:solidFill>
                  <a:srgbClr val="0b49cb"/>
                </a:solidFill>
                <a:latin typeface="Abadi"/>
              </a:rPr>
              <a:t>Executive Summary</a:t>
            </a:r>
            <a:endParaRPr b="0" lang="en-US" sz="8800" spc="-1" strike="noStrike">
              <a:solidFill>
                <a:srgbClr val="000000"/>
              </a:solidFill>
              <a:latin typeface="Arial"/>
            </a:endParaRPr>
          </a:p>
          <a:p>
            <a:pPr>
              <a:lnSpc>
                <a:spcPct val="120000"/>
              </a:lnSpc>
              <a:spcBef>
                <a:spcPts val="1400"/>
              </a:spcBef>
              <a:tabLst>
                <a:tab algn="l" pos="0"/>
              </a:tabLst>
            </a:pPr>
            <a:r>
              <a:rPr b="0" lang="en-US" sz="8800" spc="-1" strike="noStrike">
                <a:solidFill>
                  <a:schemeClr val="accent3">
                    <a:lumMod val="25000"/>
                  </a:schemeClr>
                </a:solidFill>
                <a:latin typeface="Abadi"/>
              </a:rPr>
              <a:t>Data collection methodology:</a:t>
            </a:r>
            <a:endParaRPr b="0" lang="en-US" sz="8800" spc="-1" strike="noStrike">
              <a:solidFill>
                <a:srgbClr val="000000"/>
              </a:solidFill>
              <a:latin typeface="Arial"/>
            </a:endParaRPr>
          </a:p>
          <a:p>
            <a:pPr>
              <a:lnSpc>
                <a:spcPct val="120000"/>
              </a:lnSpc>
              <a:spcBef>
                <a:spcPts val="1400"/>
              </a:spcBef>
              <a:tabLst>
                <a:tab algn="l" pos="0"/>
              </a:tabLst>
            </a:pPr>
            <a:r>
              <a:rPr b="0" lang="en-US" sz="7600" spc="-1" strike="noStrike">
                <a:solidFill>
                  <a:srgbClr val="767171"/>
                </a:solidFill>
                <a:latin typeface="Abadi"/>
              </a:rPr>
              <a:t>Data was collected using SpaceX API and web scraping from Wikipedia. </a:t>
            </a:r>
            <a:endParaRPr b="0" lang="en-US" sz="7600" spc="-1" strike="noStrike">
              <a:solidFill>
                <a:srgbClr val="000000"/>
              </a:solidFill>
              <a:latin typeface="Arial"/>
            </a:endParaRPr>
          </a:p>
          <a:p>
            <a:pPr>
              <a:lnSpc>
                <a:spcPct val="120000"/>
              </a:lnSpc>
              <a:spcBef>
                <a:spcPts val="1400"/>
              </a:spcBef>
              <a:tabLst>
                <a:tab algn="l" pos="0"/>
              </a:tabLst>
            </a:pPr>
            <a:r>
              <a:rPr b="0" lang="en-US" sz="8800" spc="-1" strike="noStrike">
                <a:solidFill>
                  <a:schemeClr val="accent3">
                    <a:lumMod val="25000"/>
                  </a:schemeClr>
                </a:solidFill>
                <a:latin typeface="Abadi"/>
              </a:rPr>
              <a:t>Perform data wrangling</a:t>
            </a:r>
            <a:endParaRPr b="0" lang="en-US" sz="8800" spc="-1" strike="noStrike">
              <a:solidFill>
                <a:srgbClr val="000000"/>
              </a:solidFill>
              <a:latin typeface="Arial"/>
            </a:endParaRPr>
          </a:p>
          <a:p>
            <a:pPr>
              <a:lnSpc>
                <a:spcPct val="120000"/>
              </a:lnSpc>
              <a:spcBef>
                <a:spcPts val="1400"/>
              </a:spcBef>
              <a:tabLst>
                <a:tab algn="l" pos="0"/>
              </a:tabLst>
            </a:pPr>
            <a:r>
              <a:rPr b="0" lang="en-US" sz="7600" spc="-1" strike="noStrike">
                <a:solidFill>
                  <a:srgbClr val="767171"/>
                </a:solidFill>
                <a:latin typeface="Abadi"/>
              </a:rPr>
              <a:t>One-hot encoding was applied to categorical features</a:t>
            </a:r>
            <a:endParaRPr b="0" lang="en-US" sz="7600" spc="-1" strike="noStrike">
              <a:solidFill>
                <a:srgbClr val="000000"/>
              </a:solidFill>
              <a:latin typeface="Arial"/>
            </a:endParaRPr>
          </a:p>
          <a:p>
            <a:pPr>
              <a:lnSpc>
                <a:spcPct val="120000"/>
              </a:lnSpc>
              <a:spcBef>
                <a:spcPts val="1400"/>
              </a:spcBef>
              <a:tabLst>
                <a:tab algn="l" pos="0"/>
              </a:tabLst>
            </a:pPr>
            <a:r>
              <a:rPr b="0" lang="en-US" sz="8800" spc="-1" strike="noStrike">
                <a:solidFill>
                  <a:schemeClr val="accent3">
                    <a:lumMod val="25000"/>
                  </a:schemeClr>
                </a:solidFill>
                <a:latin typeface="Abadi"/>
              </a:rPr>
              <a:t>Perform exploratory data analysis (EDA) using visualization and SQL</a:t>
            </a:r>
            <a:endParaRPr b="0" lang="en-US" sz="8800" spc="-1" strike="noStrike">
              <a:solidFill>
                <a:srgbClr val="000000"/>
              </a:solidFill>
              <a:latin typeface="Arial"/>
            </a:endParaRPr>
          </a:p>
          <a:p>
            <a:pPr>
              <a:lnSpc>
                <a:spcPct val="120000"/>
              </a:lnSpc>
              <a:spcBef>
                <a:spcPts val="1400"/>
              </a:spcBef>
              <a:tabLst>
                <a:tab algn="l" pos="0"/>
              </a:tabLst>
            </a:pPr>
            <a:r>
              <a:rPr b="0" lang="en-US" sz="8800" spc="-1" strike="noStrike">
                <a:solidFill>
                  <a:schemeClr val="accent3">
                    <a:lumMod val="25000"/>
                  </a:schemeClr>
                </a:solidFill>
                <a:latin typeface="Abadi"/>
              </a:rPr>
              <a:t>Perform interactive visual analytics using Folium and Plotly Dash</a:t>
            </a:r>
            <a:endParaRPr b="0" lang="en-US" sz="8800" spc="-1" strike="noStrike">
              <a:solidFill>
                <a:srgbClr val="000000"/>
              </a:solidFill>
              <a:latin typeface="Arial"/>
            </a:endParaRPr>
          </a:p>
          <a:p>
            <a:pPr>
              <a:lnSpc>
                <a:spcPct val="120000"/>
              </a:lnSpc>
              <a:spcBef>
                <a:spcPts val="1400"/>
              </a:spcBef>
              <a:tabLst>
                <a:tab algn="l" pos="0"/>
              </a:tabLst>
            </a:pPr>
            <a:r>
              <a:rPr b="0" lang="en-US" sz="8800" spc="-1" strike="noStrike">
                <a:solidFill>
                  <a:schemeClr val="accent3">
                    <a:lumMod val="25000"/>
                  </a:schemeClr>
                </a:solidFill>
                <a:latin typeface="Abadi"/>
              </a:rPr>
              <a:t>Perform predictive analysis using classification models</a:t>
            </a:r>
            <a:endParaRPr b="0" lang="en-US" sz="8800" spc="-1" strike="noStrike">
              <a:solidFill>
                <a:srgbClr val="000000"/>
              </a:solidFill>
              <a:latin typeface="Arial"/>
            </a:endParaRPr>
          </a:p>
          <a:p>
            <a:pPr>
              <a:lnSpc>
                <a:spcPct val="120000"/>
              </a:lnSpc>
              <a:spcBef>
                <a:spcPts val="1400"/>
              </a:spcBef>
              <a:tabLst>
                <a:tab algn="l" pos="0"/>
              </a:tabLst>
            </a:pPr>
            <a:r>
              <a:rPr b="0" lang="en-US" sz="7600" spc="-1" strike="noStrike">
                <a:solidFill>
                  <a:srgbClr val="767171"/>
                </a:solidFill>
                <a:latin typeface="Abadi"/>
              </a:rPr>
              <a:t>How to build, tune, evaluate classification models</a:t>
            </a:r>
            <a:endParaRPr b="0" lang="en-US" sz="7600" spc="-1" strike="noStrike">
              <a:solidFill>
                <a:srgbClr val="000000"/>
              </a:solidFill>
              <a:latin typeface="Arial"/>
            </a:endParaRPr>
          </a:p>
          <a:p>
            <a:pPr>
              <a:lnSpc>
                <a:spcPct val="120000"/>
              </a:lnSpc>
              <a:spcBef>
                <a:spcPts val="1400"/>
              </a:spcBef>
              <a:tabLst>
                <a:tab algn="l" pos="0"/>
              </a:tabLst>
            </a:pPr>
            <a:endParaRPr b="0" lang="en-US" sz="88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p:txBody>
      </p:sp>
      <p:sp>
        <p:nvSpPr>
          <p:cNvPr id="1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F8B04550-165B-4466-9B3D-7204845184C9}"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25560"/>
            <a:ext cx="10515240" cy="4350960"/>
          </a:xfrm>
          <a:prstGeom prst="rect">
            <a:avLst/>
          </a:prstGeom>
          <a:noFill/>
          <a:ln w="0">
            <a:noFill/>
          </a:ln>
        </p:spPr>
        <p:txBody>
          <a:bodyPr lIns="90000" rIns="90000" tIns="45000" bIns="45000" anchor="t">
            <a:noAutofit/>
          </a:bodyPr>
          <a:p>
            <a:pPr indent="0" algn="just">
              <a:lnSpc>
                <a:spcPct val="100000"/>
              </a:lnSpc>
              <a:spcBef>
                <a:spcPts val="1400"/>
              </a:spcBef>
              <a:buNone/>
            </a:pPr>
            <a:r>
              <a:rPr b="0" lang="en-US" sz="2200" spc="-1" strike="noStrike">
                <a:solidFill>
                  <a:schemeClr val="accent3">
                    <a:lumMod val="25000"/>
                  </a:schemeClr>
                </a:solidFill>
                <a:latin typeface="Abadi"/>
              </a:rPr>
              <a:t>The data was collected using various methods</a:t>
            </a:r>
            <a:endParaRPr b="0" lang="en-US" sz="2200" spc="-1" strike="noStrike">
              <a:solidFill>
                <a:srgbClr val="000000"/>
              </a:solidFill>
              <a:latin typeface="Calibri"/>
            </a:endParaRPr>
          </a:p>
          <a:p>
            <a:pPr indent="0" algn="just">
              <a:lnSpc>
                <a:spcPct val="100000"/>
              </a:lnSpc>
              <a:spcBef>
                <a:spcPts val="1400"/>
              </a:spcBef>
              <a:buNone/>
            </a:pPr>
            <a:r>
              <a:rPr b="0" lang="en-US" sz="1900" spc="-1" strike="noStrike">
                <a:solidFill>
                  <a:schemeClr val="accent3">
                    <a:lumMod val="25000"/>
                  </a:schemeClr>
                </a:solidFill>
                <a:latin typeface="Abadi"/>
              </a:rPr>
              <a:t>Data collection was done using get request to the SpaceX API.</a:t>
            </a:r>
            <a:endParaRPr b="0" lang="en-US" sz="1900" spc="-1" strike="noStrike">
              <a:solidFill>
                <a:srgbClr val="000000"/>
              </a:solidFill>
              <a:latin typeface="Calibri"/>
            </a:endParaRPr>
          </a:p>
          <a:p>
            <a:pPr indent="0" algn="just">
              <a:lnSpc>
                <a:spcPct val="100000"/>
              </a:lnSpc>
              <a:spcBef>
                <a:spcPts val="1400"/>
              </a:spcBef>
              <a:buNone/>
            </a:pPr>
            <a:r>
              <a:rPr b="0" lang="en-US" sz="1900" spc="-1" strike="noStrike">
                <a:solidFill>
                  <a:schemeClr val="accent3">
                    <a:lumMod val="25000"/>
                  </a:schemeClr>
                </a:solidFill>
                <a:latin typeface="Abadi"/>
              </a:rPr>
              <a:t>Next, we decoded the response content as a Json using .json() function call and turn it into a pandas dataframe using .json_normalize().</a:t>
            </a:r>
            <a:endParaRPr b="0" lang="en-US" sz="1900" spc="-1" strike="noStrike">
              <a:solidFill>
                <a:srgbClr val="000000"/>
              </a:solidFill>
              <a:latin typeface="Calibri"/>
            </a:endParaRPr>
          </a:p>
          <a:p>
            <a:pPr indent="0" algn="just">
              <a:lnSpc>
                <a:spcPct val="100000"/>
              </a:lnSpc>
              <a:spcBef>
                <a:spcPts val="1400"/>
              </a:spcBef>
              <a:buNone/>
            </a:pPr>
            <a:r>
              <a:rPr b="0" lang="en-US" sz="1900" spc="-1" strike="noStrike">
                <a:solidFill>
                  <a:schemeClr val="accent3">
                    <a:lumMod val="25000"/>
                  </a:schemeClr>
                </a:solidFill>
                <a:latin typeface="Abadi"/>
              </a:rPr>
              <a:t>We then cleaned the data, checked for missing values and fill in missing values where necessary.</a:t>
            </a:r>
            <a:endParaRPr b="0" lang="en-US" sz="1900" spc="-1" strike="noStrike">
              <a:solidFill>
                <a:srgbClr val="000000"/>
              </a:solidFill>
              <a:latin typeface="Calibri"/>
            </a:endParaRPr>
          </a:p>
          <a:p>
            <a:pPr indent="0" algn="just">
              <a:lnSpc>
                <a:spcPct val="100000"/>
              </a:lnSpc>
              <a:spcBef>
                <a:spcPts val="1400"/>
              </a:spcBef>
              <a:buNone/>
            </a:pPr>
            <a:r>
              <a:rPr b="0" lang="en-US" sz="1900" spc="-1" strike="noStrike">
                <a:solidFill>
                  <a:schemeClr val="accent3">
                    <a:lumMod val="25000"/>
                  </a:schemeClr>
                </a:solidFill>
                <a:latin typeface="Abadi"/>
              </a:rPr>
              <a:t>In addition, we performed web scraping from Wikipedia for Falcon 9 launch records with BeautifulSoup. </a:t>
            </a:r>
            <a:endParaRPr b="0" lang="en-US" sz="1900" spc="-1" strike="noStrike">
              <a:solidFill>
                <a:srgbClr val="000000"/>
              </a:solidFill>
              <a:latin typeface="Calibri"/>
            </a:endParaRPr>
          </a:p>
          <a:p>
            <a:pPr indent="0" algn="just">
              <a:lnSpc>
                <a:spcPct val="100000"/>
              </a:lnSpc>
              <a:spcBef>
                <a:spcPts val="1400"/>
              </a:spcBef>
              <a:buNone/>
            </a:pPr>
            <a:r>
              <a:rPr b="0" lang="en-US" sz="1900" spc="-1" strike="noStrike">
                <a:solidFill>
                  <a:schemeClr val="accent3">
                    <a:lumMod val="25000"/>
                  </a:schemeClr>
                </a:solidFill>
                <a:latin typeface="Abadi"/>
              </a:rPr>
              <a:t>The objective was to extract the launch records as HTML table, parse the table and convert it to a pandas dataframe for future analysis.</a:t>
            </a:r>
            <a:endParaRPr b="0" lang="en-US" sz="1900" spc="-1" strike="noStrike">
              <a:solidFill>
                <a:srgbClr val="000000"/>
              </a:solidFill>
              <a:latin typeface="Calibri"/>
            </a:endParaRPr>
          </a:p>
          <a:p>
            <a:pPr indent="0">
              <a:lnSpc>
                <a:spcPct val="100000"/>
              </a:lnSpc>
              <a:spcBef>
                <a:spcPts val="1400"/>
              </a:spcBef>
              <a:buNone/>
            </a:pPr>
            <a:endParaRPr b="0" lang="en-US" sz="1800" spc="-1" strike="noStrike">
              <a:solidFill>
                <a:srgbClr val="000000"/>
              </a:solidFill>
              <a:latin typeface="Calibri"/>
            </a:endParaRPr>
          </a:p>
          <a:p>
            <a:pPr indent="0">
              <a:lnSpc>
                <a:spcPct val="100000"/>
              </a:lnSpc>
              <a:buNone/>
              <a:tabLst>
                <a:tab algn="l" pos="0"/>
              </a:tabLst>
            </a:pPr>
            <a:endParaRPr b="0" lang="en-US" sz="1800" spc="-1" strike="noStrike">
              <a:solidFill>
                <a:srgbClr val="000000"/>
              </a:solidFill>
              <a:latin typeface="Calibri"/>
            </a:endParaRPr>
          </a:p>
        </p:txBody>
      </p:sp>
      <p:sp>
        <p:nvSpPr>
          <p:cNvPr id="18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547DD13-2391-4035-BE69-DEE944806DCD}"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820800" y="1800360"/>
            <a:ext cx="46400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used the get request to the SpaceX API to collect data, clean the requested data and did some basic data wrangling and formatting.</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000000"/>
                </a:solidFill>
                <a:latin typeface="Abadi"/>
                <a:hlinkClick r:id="rId2"/>
              </a:rPr>
              <a:t>https://github.com/MohanBI/ds_tutorial/blob/main/jupyter-labs-spacex-data-collection-api.ipynb</a:t>
            </a:r>
            <a:endParaRPr b="0" lang="en-US" sz="2200" spc="-1" strike="noStrike">
              <a:solidFill>
                <a:srgbClr val="000000"/>
              </a:solidFill>
              <a:latin typeface="Calibri"/>
            </a:endParaRPr>
          </a:p>
          <a:p>
            <a:pPr marL="228600" indent="0">
              <a:lnSpc>
                <a:spcPct val="100000"/>
              </a:lnSpc>
              <a:spcBef>
                <a:spcPts val="1400"/>
              </a:spcBef>
              <a:buNone/>
            </a:pPr>
            <a:endParaRPr b="0" lang="en-US" sz="22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p:txBody>
      </p:sp>
      <p:sp>
        <p:nvSpPr>
          <p:cNvPr id="1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solidFill>
                <a:srgbClr val="000000"/>
              </a:solidFill>
              <a:latin typeface="Arial"/>
            </a:endParaRPr>
          </a:p>
        </p:txBody>
      </p:sp>
      <p:pic>
        <p:nvPicPr>
          <p:cNvPr id="183" name="" descr=""/>
          <p:cNvPicPr/>
          <p:nvPr/>
        </p:nvPicPr>
        <p:blipFill>
          <a:blip r:embed="rId3"/>
          <a:stretch/>
        </p:blipFill>
        <p:spPr>
          <a:xfrm>
            <a:off x="5943600" y="1977480"/>
            <a:ext cx="5460480" cy="3508920"/>
          </a:xfrm>
          <a:prstGeom prst="rect">
            <a:avLst/>
          </a:prstGeom>
          <a:ln w="0">
            <a:noFill/>
          </a:ln>
        </p:spPr>
      </p:pic>
      <p:sp>
        <p:nvSpPr>
          <p:cNvPr id="3" name="PlaceHolder 2"/>
          <p:cNvSpPr>
            <a:spLocks noGrp="1"/>
          </p:cNvSpPr>
          <p:nvPr>
            <p:ph type="sldNum" idx="2"/>
          </p:nvPr>
        </p:nvSpPr>
        <p:spPr/>
        <p:txBody>
          <a:bodyPr/>
          <a:p>
            <a:fld id="{511F3FAF-B72A-475C-BB7D-BEF4CC9FFA42}"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922320" y="1792440"/>
            <a:ext cx="4106880" cy="460836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applied web scrapping to webscrap Falcon 9 launch records with BeautifulSoup </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parsed the table and converted it into a pandas data frame.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marL="228600" indent="0">
              <a:lnSpc>
                <a:spcPct val="100000"/>
              </a:lnSpc>
              <a:spcBef>
                <a:spcPts val="1400"/>
              </a:spcBef>
              <a:buNone/>
            </a:pPr>
            <a:r>
              <a:rPr b="0" lang="en-US" sz="2200" spc="-1" strike="noStrike">
                <a:solidFill>
                  <a:schemeClr val="accent3">
                    <a:lumMod val="25000"/>
                  </a:schemeClr>
                </a:solidFill>
                <a:latin typeface="Abadi"/>
                <a:hlinkClick r:id="rId2"/>
              </a:rPr>
              <a:t>https://github.com/MohanBI/ds_tutorial/blob/main/jupyter-labs-webscraping.ipynb</a:t>
            </a:r>
            <a:endParaRPr b="0" lang="en-US" sz="2200" spc="-1" strike="noStrike">
              <a:solidFill>
                <a:srgbClr val="000000"/>
              </a:solidFill>
              <a:latin typeface="Calibri"/>
            </a:endParaRPr>
          </a:p>
          <a:p>
            <a:pPr marL="228600" indent="0">
              <a:lnSpc>
                <a:spcPct val="100000"/>
              </a:lnSpc>
              <a:spcBef>
                <a:spcPts val="1400"/>
              </a:spcBef>
              <a:buNone/>
            </a:pPr>
            <a:endParaRPr b="0" lang="en-US" sz="2200" spc="-1" strike="noStrike">
              <a:solidFill>
                <a:srgbClr val="000000"/>
              </a:solidFill>
              <a:latin typeface="Calibri"/>
            </a:endParaRPr>
          </a:p>
        </p:txBody>
      </p:sp>
      <p:sp>
        <p:nvSpPr>
          <p:cNvPr id="18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a:bodyPr>
          <a:p>
            <a:pPr>
              <a:lnSpc>
                <a:spcPct val="90000"/>
              </a:lnSpc>
            </a:pPr>
            <a:endParaRPr b="0" lang="en-US" sz="4000" spc="-1" strike="noStrike">
              <a:solidFill>
                <a:srgbClr val="1c7ddb"/>
              </a:solidFill>
              <a:latin typeface="Abadi"/>
              <a:ea typeface="IBM Plex Mono SemiBold"/>
            </a:endParaRPr>
          </a:p>
        </p:txBody>
      </p:sp>
      <p:sp>
        <p:nvSpPr>
          <p:cNvPr id="186"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solidFill>
                <a:srgbClr val="000000"/>
              </a:solidFill>
              <a:latin typeface="Arial"/>
            </a:endParaRPr>
          </a:p>
        </p:txBody>
      </p:sp>
      <p:pic>
        <p:nvPicPr>
          <p:cNvPr id="187" name="" descr=""/>
          <p:cNvPicPr/>
          <p:nvPr/>
        </p:nvPicPr>
        <p:blipFill>
          <a:blip r:embed="rId3"/>
          <a:stretch/>
        </p:blipFill>
        <p:spPr>
          <a:xfrm>
            <a:off x="5452920" y="1978200"/>
            <a:ext cx="6205680" cy="3508200"/>
          </a:xfrm>
          <a:prstGeom prst="rect">
            <a:avLst/>
          </a:prstGeom>
          <a:ln w="0">
            <a:noFill/>
          </a:ln>
        </p:spPr>
      </p:pic>
      <p:sp>
        <p:nvSpPr>
          <p:cNvPr id="3" name="PlaceHolder 2"/>
          <p:cNvSpPr>
            <a:spLocks noGrp="1"/>
          </p:cNvSpPr>
          <p:nvPr>
            <p:ph type="sldNum" idx="2"/>
          </p:nvPr>
        </p:nvSpPr>
        <p:spPr/>
        <p:txBody>
          <a:bodyPr/>
          <a:p>
            <a:fld id="{856DFE20-0DCD-4BBE-BBEE-4D8CEE65C168}"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91</TotalTime>
  <Application>LibreOffice/7.5.5.2$Windows_X86_64 LibreOffice_project/ca8fe7424262805f223b9a2334bc7181abbcbf5e</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2023-08-15T01:52:51Z</dcterms:modified>
  <cp:revision>199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